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7" r:id="rId1"/>
  </p:sldMasterIdLst>
  <p:notesMasterIdLst>
    <p:notesMasterId r:id="rId18"/>
  </p:notesMasterIdLst>
  <p:sldIdLst>
    <p:sldId id="256" r:id="rId2"/>
    <p:sldId id="257" r:id="rId3"/>
    <p:sldId id="258" r:id="rId4"/>
    <p:sldId id="259" r:id="rId5"/>
    <p:sldId id="260" r:id="rId6"/>
    <p:sldId id="263" r:id="rId7"/>
    <p:sldId id="264" r:id="rId8"/>
    <p:sldId id="265" r:id="rId9"/>
    <p:sldId id="273" r:id="rId10"/>
    <p:sldId id="274" r:id="rId11"/>
    <p:sldId id="267" r:id="rId12"/>
    <p:sldId id="262" r:id="rId13"/>
    <p:sldId id="275" r:id="rId14"/>
    <p:sldId id="268" r:id="rId15"/>
    <p:sldId id="276" r:id="rId16"/>
    <p:sldId id="269" r:id="rId17"/>
  </p:sldIdLst>
  <p:sldSz cx="9144000" cy="5143500" type="screen16x9"/>
  <p:notesSz cx="6858000" cy="9144000"/>
  <p:embeddedFontLst>
    <p:embeddedFont>
      <p:font typeface="Archivo Black" panose="020B0604020202020204" charset="0"/>
      <p:regular r:id="rId19"/>
    </p:embeddedFont>
    <p:embeddedFont>
      <p:font typeface="Palanquin" panose="020B0004020203020204" pitchFamily="34" charset="0"/>
      <p:regular r:id="rId20"/>
      <p:bold r:id="rId21"/>
    </p:embeddedFont>
    <p:embeddedFont>
      <p:font typeface="Palanquin Dark" panose="020B0604020202020204" charset="0"/>
      <p:regular r:id="rId22"/>
      <p:bold r:id="rId2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7" d="100"/>
          <a:sy n="107" d="100"/>
        </p:scale>
        <p:origin x="754" y="67"/>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2e1f4f309dc_1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5" name="Google Shape;65;g2e1f4f309dc_1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a:extLst>
            <a:ext uri="{FF2B5EF4-FFF2-40B4-BE49-F238E27FC236}">
              <a16:creationId xmlns:a16="http://schemas.microsoft.com/office/drawing/2014/main" id="{FCD16C3E-2775-9A19-52A2-44DF17E2AD5A}"/>
            </a:ext>
          </a:extLst>
        </p:cNvPr>
        <p:cNvGrpSpPr/>
        <p:nvPr/>
      </p:nvGrpSpPr>
      <p:grpSpPr>
        <a:xfrm>
          <a:off x="0" y="0"/>
          <a:ext cx="0" cy="0"/>
          <a:chOff x="0" y="0"/>
          <a:chExt cx="0" cy="0"/>
        </a:xfrm>
      </p:grpSpPr>
      <p:sp>
        <p:nvSpPr>
          <p:cNvPr id="209" name="Google Shape;209;g2e1f4f309dc_1_215:notes">
            <a:extLst>
              <a:ext uri="{FF2B5EF4-FFF2-40B4-BE49-F238E27FC236}">
                <a16:creationId xmlns:a16="http://schemas.microsoft.com/office/drawing/2014/main" id="{91D86F5F-87FF-4F17-E1F4-32CA711A72C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0" name="Google Shape;210;g2e1f4f309dc_1_215:notes">
            <a:extLst>
              <a:ext uri="{FF2B5EF4-FFF2-40B4-BE49-F238E27FC236}">
                <a16:creationId xmlns:a16="http://schemas.microsoft.com/office/drawing/2014/main" id="{65136B45-1056-4815-2661-18C592A916B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001393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2e1f4f309dc_1_2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0" name="Google Shape;240;g2e1f4f309dc_1_2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2e1f4f309dc_1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6" name="Google Shape;156;g2e1f4f309dc_1_1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73880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a:extLst>
            <a:ext uri="{FF2B5EF4-FFF2-40B4-BE49-F238E27FC236}">
              <a16:creationId xmlns:a16="http://schemas.microsoft.com/office/drawing/2014/main" id="{A92DAA63-4B3D-FD98-5726-ECC9302DD2C9}"/>
            </a:ext>
          </a:extLst>
        </p:cNvPr>
        <p:cNvGrpSpPr/>
        <p:nvPr/>
      </p:nvGrpSpPr>
      <p:grpSpPr>
        <a:xfrm>
          <a:off x="0" y="0"/>
          <a:ext cx="0" cy="0"/>
          <a:chOff x="0" y="0"/>
          <a:chExt cx="0" cy="0"/>
        </a:xfrm>
      </p:grpSpPr>
      <p:sp>
        <p:nvSpPr>
          <p:cNvPr id="265" name="Google Shape;265;g2e1f4f309dc_1_269:notes">
            <a:extLst>
              <a:ext uri="{FF2B5EF4-FFF2-40B4-BE49-F238E27FC236}">
                <a16:creationId xmlns:a16="http://schemas.microsoft.com/office/drawing/2014/main" id="{2C0974DD-5AFC-4549-CEFF-E125FF74544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6" name="Google Shape;266;g2e1f4f309dc_1_269:notes">
            <a:extLst>
              <a:ext uri="{FF2B5EF4-FFF2-40B4-BE49-F238E27FC236}">
                <a16:creationId xmlns:a16="http://schemas.microsoft.com/office/drawing/2014/main" id="{D377E427-CBD1-6A4B-621E-A972D3EC24C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543716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2e1f4f309dc_1_2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1" name="Google Shape;251;g2e1f4f309dc_1_2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a:extLst>
            <a:ext uri="{FF2B5EF4-FFF2-40B4-BE49-F238E27FC236}">
              <a16:creationId xmlns:a16="http://schemas.microsoft.com/office/drawing/2014/main" id="{C9082F05-7EAA-9751-2AD4-DF745056D7BB}"/>
            </a:ext>
          </a:extLst>
        </p:cNvPr>
        <p:cNvGrpSpPr/>
        <p:nvPr/>
      </p:nvGrpSpPr>
      <p:grpSpPr>
        <a:xfrm>
          <a:off x="0" y="0"/>
          <a:ext cx="0" cy="0"/>
          <a:chOff x="0" y="0"/>
          <a:chExt cx="0" cy="0"/>
        </a:xfrm>
      </p:grpSpPr>
      <p:sp>
        <p:nvSpPr>
          <p:cNvPr id="209" name="Google Shape;209;g2e1f4f309dc_1_215:notes">
            <a:extLst>
              <a:ext uri="{FF2B5EF4-FFF2-40B4-BE49-F238E27FC236}">
                <a16:creationId xmlns:a16="http://schemas.microsoft.com/office/drawing/2014/main" id="{BD6B1FBB-8327-918E-0AAA-4BA9C724771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0" name="Google Shape;210;g2e1f4f309dc_1_215:notes">
            <a:extLst>
              <a:ext uri="{FF2B5EF4-FFF2-40B4-BE49-F238E27FC236}">
                <a16:creationId xmlns:a16="http://schemas.microsoft.com/office/drawing/2014/main" id="{F1F2F07E-2E0E-DA19-EA35-8C9F1B9ABC6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416923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2e1f4f309dc_1_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6" name="Google Shape;266;g2e1f4f309dc_1_2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2e1f4f309dc_1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8" name="Google Shape;78;g2e1f4f309dc_1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2e1f4f309dc_1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7" name="Google Shape;97;g2e1f4f309dc_1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2e1f4f309dc_1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0" name="Google Shape;110;g2e1f4f309dc_1_1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2e1f4f309dc_1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8" name="Google Shape;118;g2e1f4f309dc_1_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2e1f4f309dc_1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5" name="Google Shape;165;g2e1f4f309dc_1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2e1f4f309dc_1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9" name="Google Shape;199;g2e1f4f309dc_1_2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2e1f4f309dc_1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0" name="Google Shape;210;g2e1f4f309dc_1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a:extLst>
            <a:ext uri="{FF2B5EF4-FFF2-40B4-BE49-F238E27FC236}">
              <a16:creationId xmlns:a16="http://schemas.microsoft.com/office/drawing/2014/main" id="{A3ADE457-395A-C8FF-C3D4-7E0D5E8F85C5}"/>
            </a:ext>
          </a:extLst>
        </p:cNvPr>
        <p:cNvGrpSpPr/>
        <p:nvPr/>
      </p:nvGrpSpPr>
      <p:grpSpPr>
        <a:xfrm>
          <a:off x="0" y="0"/>
          <a:ext cx="0" cy="0"/>
          <a:chOff x="0" y="0"/>
          <a:chExt cx="0" cy="0"/>
        </a:xfrm>
      </p:grpSpPr>
      <p:sp>
        <p:nvSpPr>
          <p:cNvPr id="209" name="Google Shape;209;g2e1f4f309dc_1_215:notes">
            <a:extLst>
              <a:ext uri="{FF2B5EF4-FFF2-40B4-BE49-F238E27FC236}">
                <a16:creationId xmlns:a16="http://schemas.microsoft.com/office/drawing/2014/main" id="{509EEA74-70CD-C341-102A-2F3F139AEAC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0" name="Google Shape;210;g2e1f4f309dc_1_215:notes">
            <a:extLst>
              <a:ext uri="{FF2B5EF4-FFF2-40B4-BE49-F238E27FC236}">
                <a16:creationId xmlns:a16="http://schemas.microsoft.com/office/drawing/2014/main" id="{A9F8D397-316B-1AB1-A95B-3900DD5D5B4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7006997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a:spLocks noGrp="1"/>
          </p:cNvSpPr>
          <p:nvPr>
            <p:ph type="pic" idx="2"/>
          </p:nvPr>
        </p:nvSpPr>
        <p:spPr>
          <a:xfrm>
            <a:off x="0" y="0"/>
            <a:ext cx="9144000" cy="5143500"/>
          </a:xfrm>
          <a:prstGeom prst="rect">
            <a:avLst/>
          </a:prstGeom>
          <a:noFill/>
          <a:ln>
            <a:noFill/>
          </a:ln>
        </p:spPr>
      </p:sp>
      <p:pic>
        <p:nvPicPr>
          <p:cNvPr id="11" name="Google Shape;11;p2"/>
          <p:cNvPicPr preferRelativeResize="0"/>
          <p:nvPr/>
        </p:nvPicPr>
        <p:blipFill>
          <a:blip r:embed="rId2">
            <a:alphaModFix/>
          </a:blip>
          <a:stretch>
            <a:fillRect/>
          </a:stretch>
        </p:blipFill>
        <p:spPr>
          <a:xfrm>
            <a:off x="7675" y="571500"/>
            <a:ext cx="9144003" cy="4572001"/>
          </a:xfrm>
          <a:prstGeom prst="rect">
            <a:avLst/>
          </a:prstGeom>
          <a:noFill/>
          <a:ln>
            <a:noFill/>
          </a:ln>
        </p:spPr>
      </p:pic>
      <p:grpSp>
        <p:nvGrpSpPr>
          <p:cNvPr id="12" name="Google Shape;12;p2"/>
          <p:cNvGrpSpPr/>
          <p:nvPr/>
        </p:nvGrpSpPr>
        <p:grpSpPr>
          <a:xfrm>
            <a:off x="514350" y="-148982"/>
            <a:ext cx="914671" cy="1252902"/>
            <a:chOff x="0" y="-57150"/>
            <a:chExt cx="635100" cy="869950"/>
          </a:xfrm>
        </p:grpSpPr>
        <p:sp>
          <p:nvSpPr>
            <p:cNvPr id="13" name="Google Shape;13;p2"/>
            <p:cNvSpPr/>
            <p:nvPr/>
          </p:nvSpPr>
          <p:spPr>
            <a:xfrm>
              <a:off x="0" y="0"/>
              <a:ext cx="635000" cy="812800"/>
            </a:xfrm>
            <a:custGeom>
              <a:avLst/>
              <a:gdLst/>
              <a:ahLst/>
              <a:cxnLst/>
              <a:rect l="l" t="t" r="r" b="b"/>
              <a:pathLst>
                <a:path w="635000" h="812800" extrusionOk="0">
                  <a:moveTo>
                    <a:pt x="635000" y="0"/>
                  </a:moveTo>
                  <a:lnTo>
                    <a:pt x="635000" y="698500"/>
                  </a:lnTo>
                  <a:lnTo>
                    <a:pt x="317500" y="812800"/>
                  </a:lnTo>
                  <a:lnTo>
                    <a:pt x="0" y="698500"/>
                  </a:lnTo>
                  <a:lnTo>
                    <a:pt x="0" y="0"/>
                  </a:lnTo>
                  <a:lnTo>
                    <a:pt x="635000" y="0"/>
                  </a:lnTo>
                  <a:close/>
                </a:path>
              </a:pathLst>
            </a:custGeom>
            <a:solidFill>
              <a:srgbClr val="BAFFE5"/>
            </a:solidFill>
            <a:ln>
              <a:noFill/>
            </a:ln>
          </p:spPr>
        </p:sp>
        <p:sp>
          <p:nvSpPr>
            <p:cNvPr id="14" name="Google Shape;14;p2"/>
            <p:cNvSpPr txBox="1"/>
            <p:nvPr/>
          </p:nvSpPr>
          <p:spPr>
            <a:xfrm>
              <a:off x="0" y="-57150"/>
              <a:ext cx="635100" cy="755700"/>
            </a:xfrm>
            <a:prstGeom prst="rect">
              <a:avLst/>
            </a:prstGeom>
            <a:noFill/>
            <a:ln>
              <a:noFill/>
            </a:ln>
          </p:spPr>
          <p:txBody>
            <a:bodyPr spcFirstLastPara="1" wrap="square" lIns="25400" tIns="25400" rIns="25400" bIns="25400" anchor="ctr" anchorCtr="0">
              <a:noAutofit/>
            </a:bodyPr>
            <a:lstStyle/>
            <a:p>
              <a:pPr marL="0" marR="0" lvl="0" indent="0" algn="ctr" rtl="0">
                <a:lnSpc>
                  <a:spcPct val="194388"/>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15" name="Google Shape;15;p2"/>
          <p:cNvSpPr/>
          <p:nvPr/>
        </p:nvSpPr>
        <p:spPr>
          <a:xfrm>
            <a:off x="645001" y="206817"/>
            <a:ext cx="653250" cy="701734"/>
          </a:xfrm>
          <a:custGeom>
            <a:avLst/>
            <a:gdLst/>
            <a:ahLst/>
            <a:cxnLst/>
            <a:rect l="l" t="t" r="r" b="b"/>
            <a:pathLst>
              <a:path w="1306500" h="1403467" extrusionOk="0">
                <a:moveTo>
                  <a:pt x="0" y="0"/>
                </a:moveTo>
                <a:lnTo>
                  <a:pt x="1306500" y="0"/>
                </a:lnTo>
                <a:lnTo>
                  <a:pt x="1306500" y="1403467"/>
                </a:lnTo>
                <a:lnTo>
                  <a:pt x="0" y="1403467"/>
                </a:lnTo>
                <a:lnTo>
                  <a:pt x="0" y="0"/>
                </a:lnTo>
                <a:close/>
              </a:path>
            </a:pathLst>
          </a:custGeom>
          <a:blipFill rotWithShape="1">
            <a:blip r:embed="rId3">
              <a:alphaModFix/>
            </a:blip>
            <a:stretch>
              <a:fillRect/>
            </a:stretch>
          </a:blipFill>
          <a:ln>
            <a:noFill/>
          </a:ln>
        </p:spPr>
      </p:sp>
      <p:sp>
        <p:nvSpPr>
          <p:cNvPr id="16" name="Google Shape;16;p2"/>
          <p:cNvSpPr txBox="1">
            <a:spLocks noGrp="1"/>
          </p:cNvSpPr>
          <p:nvPr>
            <p:ph type="ctrTitle"/>
          </p:nvPr>
        </p:nvSpPr>
        <p:spPr>
          <a:xfrm>
            <a:off x="311708" y="1887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7" name="Google Shape;17;p2"/>
          <p:cNvSpPr txBox="1">
            <a:spLocks noGrp="1"/>
          </p:cNvSpPr>
          <p:nvPr>
            <p:ph type="subTitle" idx="1"/>
          </p:nvPr>
        </p:nvSpPr>
        <p:spPr>
          <a:xfrm>
            <a:off x="311700" y="3977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8" name="Google Shape;18;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
        <p:cNvGrpSpPr/>
        <p:nvPr/>
      </p:nvGrpSpPr>
      <p:grpSpPr>
        <a:xfrm>
          <a:off x="0" y="0"/>
          <a:ext cx="0" cy="0"/>
          <a:chOff x="0" y="0"/>
          <a:chExt cx="0" cy="0"/>
        </a:xfrm>
      </p:grpSpPr>
      <p:sp>
        <p:nvSpPr>
          <p:cNvPr id="20" name="Google Shape;20;p3"/>
          <p:cNvSpPr>
            <a:spLocks noGrp="1"/>
          </p:cNvSpPr>
          <p:nvPr>
            <p:ph type="pic" idx="2"/>
          </p:nvPr>
        </p:nvSpPr>
        <p:spPr>
          <a:xfrm>
            <a:off x="0" y="0"/>
            <a:ext cx="9144000" cy="3272100"/>
          </a:xfrm>
          <a:prstGeom prst="rect">
            <a:avLst/>
          </a:prstGeom>
          <a:noFill/>
          <a:ln>
            <a:noFill/>
          </a:ln>
        </p:spPr>
      </p:sp>
      <p:grpSp>
        <p:nvGrpSpPr>
          <p:cNvPr id="21" name="Google Shape;21;p3"/>
          <p:cNvGrpSpPr/>
          <p:nvPr/>
        </p:nvGrpSpPr>
        <p:grpSpPr>
          <a:xfrm>
            <a:off x="514350" y="-148982"/>
            <a:ext cx="914671" cy="1252902"/>
            <a:chOff x="0" y="-57150"/>
            <a:chExt cx="635100" cy="869950"/>
          </a:xfrm>
        </p:grpSpPr>
        <p:sp>
          <p:nvSpPr>
            <p:cNvPr id="22" name="Google Shape;22;p3"/>
            <p:cNvSpPr/>
            <p:nvPr/>
          </p:nvSpPr>
          <p:spPr>
            <a:xfrm>
              <a:off x="0" y="0"/>
              <a:ext cx="635000" cy="812800"/>
            </a:xfrm>
            <a:custGeom>
              <a:avLst/>
              <a:gdLst/>
              <a:ahLst/>
              <a:cxnLst/>
              <a:rect l="l" t="t" r="r" b="b"/>
              <a:pathLst>
                <a:path w="635000" h="812800" extrusionOk="0">
                  <a:moveTo>
                    <a:pt x="635000" y="0"/>
                  </a:moveTo>
                  <a:lnTo>
                    <a:pt x="635000" y="698500"/>
                  </a:lnTo>
                  <a:lnTo>
                    <a:pt x="317500" y="812800"/>
                  </a:lnTo>
                  <a:lnTo>
                    <a:pt x="0" y="698500"/>
                  </a:lnTo>
                  <a:lnTo>
                    <a:pt x="0" y="0"/>
                  </a:lnTo>
                  <a:lnTo>
                    <a:pt x="635000" y="0"/>
                  </a:lnTo>
                  <a:close/>
                </a:path>
              </a:pathLst>
            </a:custGeom>
            <a:solidFill>
              <a:srgbClr val="BAFFE5"/>
            </a:solidFill>
            <a:ln>
              <a:noFill/>
            </a:ln>
          </p:spPr>
        </p:sp>
        <p:sp>
          <p:nvSpPr>
            <p:cNvPr id="23" name="Google Shape;23;p3"/>
            <p:cNvSpPr txBox="1"/>
            <p:nvPr/>
          </p:nvSpPr>
          <p:spPr>
            <a:xfrm>
              <a:off x="0" y="-57150"/>
              <a:ext cx="635100" cy="755700"/>
            </a:xfrm>
            <a:prstGeom prst="rect">
              <a:avLst/>
            </a:prstGeom>
            <a:noFill/>
            <a:ln>
              <a:noFill/>
            </a:ln>
          </p:spPr>
          <p:txBody>
            <a:bodyPr spcFirstLastPara="1" wrap="square" lIns="25400" tIns="25400" rIns="25400" bIns="25400" anchor="ctr" anchorCtr="0">
              <a:noAutofit/>
            </a:bodyPr>
            <a:lstStyle/>
            <a:p>
              <a:pPr marL="0" marR="0" lvl="0" indent="0" algn="ctr" rtl="0">
                <a:lnSpc>
                  <a:spcPct val="194388"/>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24" name="Google Shape;24;p3"/>
          <p:cNvSpPr/>
          <p:nvPr/>
        </p:nvSpPr>
        <p:spPr>
          <a:xfrm>
            <a:off x="645001" y="206817"/>
            <a:ext cx="653250" cy="701734"/>
          </a:xfrm>
          <a:custGeom>
            <a:avLst/>
            <a:gdLst/>
            <a:ahLst/>
            <a:cxnLst/>
            <a:rect l="l" t="t" r="r" b="b"/>
            <a:pathLst>
              <a:path w="1306500" h="1403467" extrusionOk="0">
                <a:moveTo>
                  <a:pt x="0" y="0"/>
                </a:moveTo>
                <a:lnTo>
                  <a:pt x="1306500" y="0"/>
                </a:lnTo>
                <a:lnTo>
                  <a:pt x="1306500" y="1403467"/>
                </a:lnTo>
                <a:lnTo>
                  <a:pt x="0" y="1403467"/>
                </a:lnTo>
                <a:lnTo>
                  <a:pt x="0" y="0"/>
                </a:lnTo>
                <a:close/>
              </a:path>
            </a:pathLst>
          </a:custGeom>
          <a:blipFill rotWithShape="1">
            <a:blip r:embed="rId2">
              <a:alphaModFix/>
            </a:blip>
            <a:stretch>
              <a:fillRect/>
            </a:stretch>
          </a:blipFill>
          <a:ln>
            <a:noFill/>
          </a:ln>
        </p:spPr>
      </p:sp>
      <p:sp>
        <p:nvSpPr>
          <p:cNvPr id="25" name="Google Shape;25;p3"/>
          <p:cNvSpPr txBox="1">
            <a:spLocks noGrp="1"/>
          </p:cNvSpPr>
          <p:nvPr>
            <p:ph type="title"/>
          </p:nvPr>
        </p:nvSpPr>
        <p:spPr>
          <a:xfrm>
            <a:off x="311700" y="37510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26" name="Google Shape;26;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pic>
        <p:nvPicPr>
          <p:cNvPr id="27" name="Google Shape;27;p3"/>
          <p:cNvPicPr preferRelativeResize="0"/>
          <p:nvPr/>
        </p:nvPicPr>
        <p:blipFill>
          <a:blip r:embed="rId3">
            <a:alphaModFix/>
          </a:blip>
          <a:stretch>
            <a:fillRect/>
          </a:stretch>
        </p:blipFill>
        <p:spPr>
          <a:xfrm>
            <a:off x="7675" y="-1299900"/>
            <a:ext cx="9144003" cy="4572001"/>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8"/>
        <p:cNvGrpSpPr/>
        <p:nvPr/>
      </p:nvGrpSpPr>
      <p:grpSpPr>
        <a:xfrm>
          <a:off x="0" y="0"/>
          <a:ext cx="0" cy="0"/>
          <a:chOff x="0" y="0"/>
          <a:chExt cx="0" cy="0"/>
        </a:xfrm>
      </p:grpSpPr>
      <p:sp>
        <p:nvSpPr>
          <p:cNvPr id="29" name="Google Shape;29;p4"/>
          <p:cNvSpPr>
            <a:spLocks noGrp="1"/>
          </p:cNvSpPr>
          <p:nvPr>
            <p:ph type="pic" idx="2"/>
          </p:nvPr>
        </p:nvSpPr>
        <p:spPr>
          <a:xfrm>
            <a:off x="4783800" y="0"/>
            <a:ext cx="4360200" cy="5143500"/>
          </a:xfrm>
          <a:prstGeom prst="rect">
            <a:avLst/>
          </a:prstGeom>
          <a:noFill/>
          <a:ln>
            <a:noFill/>
          </a:ln>
        </p:spPr>
      </p:sp>
      <p:pic>
        <p:nvPicPr>
          <p:cNvPr id="30" name="Google Shape;30;p4"/>
          <p:cNvPicPr preferRelativeResize="0"/>
          <p:nvPr/>
        </p:nvPicPr>
        <p:blipFill>
          <a:blip r:embed="rId2">
            <a:alphaModFix/>
          </a:blip>
          <a:stretch>
            <a:fillRect/>
          </a:stretch>
        </p:blipFill>
        <p:spPr>
          <a:xfrm>
            <a:off x="3303162" y="3896477"/>
            <a:ext cx="2957824" cy="3174099"/>
          </a:xfrm>
          <a:prstGeom prst="rect">
            <a:avLst/>
          </a:prstGeom>
          <a:noFill/>
          <a:ln>
            <a:noFill/>
          </a:ln>
        </p:spPr>
      </p:pic>
      <p:sp>
        <p:nvSpPr>
          <p:cNvPr id="31" name="Google Shape;31;p4"/>
          <p:cNvSpPr txBox="1">
            <a:spLocks noGrp="1"/>
          </p:cNvSpPr>
          <p:nvPr>
            <p:ph type="title"/>
          </p:nvPr>
        </p:nvSpPr>
        <p:spPr>
          <a:xfrm>
            <a:off x="311700" y="445025"/>
            <a:ext cx="38955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2" name="Google Shape;32;p4"/>
          <p:cNvSpPr txBox="1">
            <a:spLocks noGrp="1"/>
          </p:cNvSpPr>
          <p:nvPr>
            <p:ph type="body" idx="1"/>
          </p:nvPr>
        </p:nvSpPr>
        <p:spPr>
          <a:xfrm>
            <a:off x="311700" y="1690950"/>
            <a:ext cx="5223600" cy="28779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33" name="Google Shape;33;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4"/>
        <p:cNvGrpSpPr/>
        <p:nvPr/>
      </p:nvGrpSpPr>
      <p:grpSpPr>
        <a:xfrm>
          <a:off x="0" y="0"/>
          <a:ext cx="0" cy="0"/>
          <a:chOff x="0" y="0"/>
          <a:chExt cx="0" cy="0"/>
        </a:xfrm>
      </p:grpSpPr>
      <p:sp>
        <p:nvSpPr>
          <p:cNvPr id="35" name="Google Shape;35;p5"/>
          <p:cNvSpPr>
            <a:spLocks noGrp="1"/>
          </p:cNvSpPr>
          <p:nvPr>
            <p:ph type="pic" idx="2"/>
          </p:nvPr>
        </p:nvSpPr>
        <p:spPr>
          <a:xfrm>
            <a:off x="0" y="0"/>
            <a:ext cx="9144000" cy="5143500"/>
          </a:xfrm>
          <a:prstGeom prst="rect">
            <a:avLst/>
          </a:prstGeom>
          <a:noFill/>
          <a:ln>
            <a:noFill/>
          </a:ln>
        </p:spPr>
      </p:sp>
      <p:pic>
        <p:nvPicPr>
          <p:cNvPr id="36" name="Google Shape;36;p5"/>
          <p:cNvPicPr preferRelativeResize="0"/>
          <p:nvPr/>
        </p:nvPicPr>
        <p:blipFill>
          <a:blip r:embed="rId2">
            <a:alphaModFix/>
          </a:blip>
          <a:stretch>
            <a:fillRect/>
          </a:stretch>
        </p:blipFill>
        <p:spPr>
          <a:xfrm>
            <a:off x="7675" y="571500"/>
            <a:ext cx="9144003" cy="4572001"/>
          </a:xfrm>
          <a:prstGeom prst="rect">
            <a:avLst/>
          </a:prstGeom>
          <a:noFill/>
          <a:ln>
            <a:noFill/>
          </a:ln>
        </p:spPr>
      </p:pic>
      <p:sp>
        <p:nvSpPr>
          <p:cNvPr id="37" name="Google Shape;37;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8" name="Google Shape;38;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9" name="Google Shape;39;p5"/>
          <p:cNvSpPr txBox="1">
            <a:spLocks noGrp="1"/>
          </p:cNvSpPr>
          <p:nvPr>
            <p:ph type="body" idx="3"/>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40" name="Google Shape;40;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pic>
        <p:nvPicPr>
          <p:cNvPr id="41" name="Google Shape;41;p5"/>
          <p:cNvPicPr preferRelativeResize="0"/>
          <p:nvPr/>
        </p:nvPicPr>
        <p:blipFill>
          <a:blip r:embed="rId3">
            <a:alphaModFix/>
          </a:blip>
          <a:stretch>
            <a:fillRect/>
          </a:stretch>
        </p:blipFill>
        <p:spPr>
          <a:xfrm>
            <a:off x="3093088" y="3896477"/>
            <a:ext cx="2957824" cy="3174099"/>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2"/>
        <p:cNvGrpSpPr/>
        <p:nvPr/>
      </p:nvGrpSpPr>
      <p:grpSpPr>
        <a:xfrm>
          <a:off x="0" y="0"/>
          <a:ext cx="0" cy="0"/>
          <a:chOff x="0" y="0"/>
          <a:chExt cx="0" cy="0"/>
        </a:xfrm>
      </p:grpSpPr>
      <p:sp>
        <p:nvSpPr>
          <p:cNvPr id="43" name="Google Shape;43;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44" name="Google Shape;44;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pic>
        <p:nvPicPr>
          <p:cNvPr id="45" name="Google Shape;45;p6"/>
          <p:cNvPicPr preferRelativeResize="0"/>
          <p:nvPr/>
        </p:nvPicPr>
        <p:blipFill>
          <a:blip r:embed="rId2">
            <a:alphaModFix/>
          </a:blip>
          <a:stretch>
            <a:fillRect/>
          </a:stretch>
        </p:blipFill>
        <p:spPr>
          <a:xfrm>
            <a:off x="7665075" y="400850"/>
            <a:ext cx="2211424" cy="2377404"/>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6"/>
        <p:cNvGrpSpPr/>
        <p:nvPr/>
      </p:nvGrpSpPr>
      <p:grpSpPr>
        <a:xfrm>
          <a:off x="0" y="0"/>
          <a:ext cx="0" cy="0"/>
          <a:chOff x="0" y="0"/>
          <a:chExt cx="0" cy="0"/>
        </a:xfrm>
      </p:grpSpPr>
      <p:sp>
        <p:nvSpPr>
          <p:cNvPr id="47" name="Google Shape;47;p7"/>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48" name="Google Shape;48;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9"/>
        <p:cNvGrpSpPr/>
        <p:nvPr/>
      </p:nvGrpSpPr>
      <p:grpSpPr>
        <a:xfrm>
          <a:off x="0" y="0"/>
          <a:ext cx="0" cy="0"/>
          <a:chOff x="0" y="0"/>
          <a:chExt cx="0" cy="0"/>
        </a:xfrm>
      </p:grpSpPr>
      <p:sp>
        <p:nvSpPr>
          <p:cNvPr id="50" name="Google Shape;50;p8"/>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1" name="Google Shape;51;p8"/>
          <p:cNvPicPr preferRelativeResize="0"/>
          <p:nvPr/>
        </p:nvPicPr>
        <p:blipFill>
          <a:blip r:embed="rId2">
            <a:alphaModFix/>
          </a:blip>
          <a:stretch>
            <a:fillRect/>
          </a:stretch>
        </p:blipFill>
        <p:spPr>
          <a:xfrm>
            <a:off x="7675" y="571500"/>
            <a:ext cx="9144003" cy="4572001"/>
          </a:xfrm>
          <a:prstGeom prst="rect">
            <a:avLst/>
          </a:prstGeom>
          <a:noFill/>
          <a:ln>
            <a:noFill/>
          </a:ln>
        </p:spPr>
      </p:pic>
      <p:sp>
        <p:nvSpPr>
          <p:cNvPr id="52" name="Google Shape;52;p8"/>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53" name="Google Shape;53;p8"/>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54" name="Google Shape;54;p8"/>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55" name="Google Shape;55;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pic>
        <p:nvPicPr>
          <p:cNvPr id="56" name="Google Shape;56;p8"/>
          <p:cNvPicPr preferRelativeResize="0"/>
          <p:nvPr/>
        </p:nvPicPr>
        <p:blipFill>
          <a:blip r:embed="rId3">
            <a:alphaModFix/>
          </a:blip>
          <a:stretch>
            <a:fillRect/>
          </a:stretch>
        </p:blipFill>
        <p:spPr>
          <a:xfrm>
            <a:off x="7665075" y="-348325"/>
            <a:ext cx="2211424" cy="2377404"/>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7"/>
        <p:cNvGrpSpPr/>
        <p:nvPr/>
      </p:nvGrpSpPr>
      <p:grpSpPr>
        <a:xfrm>
          <a:off x="0" y="0"/>
          <a:ext cx="0" cy="0"/>
          <a:chOff x="0" y="0"/>
          <a:chExt cx="0" cy="0"/>
        </a:xfrm>
      </p:grpSpPr>
      <p:sp>
        <p:nvSpPr>
          <p:cNvPr id="58" name="Google Shape;58;p9"/>
          <p:cNvSpPr txBox="1">
            <a:spLocks noGrp="1"/>
          </p:cNvSpPr>
          <p:nvPr>
            <p:ph type="body" idx="1"/>
          </p:nvPr>
        </p:nvSpPr>
        <p:spPr>
          <a:xfrm>
            <a:off x="311700" y="2325575"/>
            <a:ext cx="2343600" cy="605100"/>
          </a:xfrm>
          <a:prstGeom prst="rect">
            <a:avLst/>
          </a:prstGeom>
        </p:spPr>
        <p:txBody>
          <a:bodyPr spcFirstLastPara="1" wrap="square" lIns="91425" tIns="91425" rIns="91425" bIns="91425" anchor="ctr" anchorCtr="0">
            <a:normAutofit/>
          </a:bodyPr>
          <a:lstStyle>
            <a:lvl1pPr marL="457200" lvl="0" indent="-228600" algn="ctr">
              <a:lnSpc>
                <a:spcPct val="100000"/>
              </a:lnSpc>
              <a:spcBef>
                <a:spcPts val="0"/>
              </a:spcBef>
              <a:spcAft>
                <a:spcPts val="0"/>
              </a:spcAft>
              <a:buSzPts val="1800"/>
              <a:buNone/>
              <a:defRPr/>
            </a:lvl1pPr>
          </a:lstStyle>
          <a:p>
            <a:endParaRPr/>
          </a:p>
        </p:txBody>
      </p:sp>
      <p:sp>
        <p:nvSpPr>
          <p:cNvPr id="59" name="Google Shape;59;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60" name="Google Shape;60;p9"/>
          <p:cNvSpPr>
            <a:spLocks noGrp="1"/>
          </p:cNvSpPr>
          <p:nvPr>
            <p:ph type="pic" idx="2"/>
          </p:nvPr>
        </p:nvSpPr>
        <p:spPr>
          <a:xfrm>
            <a:off x="3084450" y="3575"/>
            <a:ext cx="2975100" cy="5143500"/>
          </a:xfrm>
          <a:prstGeom prst="rect">
            <a:avLst/>
          </a:prstGeom>
          <a:noFill/>
          <a:ln>
            <a:no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1"/>
        <p:cNvGrpSpPr/>
        <p:nvPr/>
      </p:nvGrpSpPr>
      <p:grpSpPr>
        <a:xfrm>
          <a:off x="0" y="0"/>
          <a:ext cx="0" cy="0"/>
          <a:chOff x="0" y="0"/>
          <a:chExt cx="0" cy="0"/>
        </a:xfrm>
      </p:grpSpPr>
      <p:sp>
        <p:nvSpPr>
          <p:cNvPr id="62" name="Google Shape;62;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Font typeface="Archivo Black"/>
              <a:buNone/>
              <a:defRPr sz="2800">
                <a:solidFill>
                  <a:schemeClr val="dk1"/>
                </a:solidFill>
                <a:latin typeface="Archivo Black"/>
                <a:ea typeface="Archivo Black"/>
                <a:cs typeface="Archivo Black"/>
                <a:sym typeface="Archivo Black"/>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Archivo Black"/>
              <a:buChar char="●"/>
              <a:defRPr sz="1800">
                <a:solidFill>
                  <a:schemeClr val="dk2"/>
                </a:solidFill>
                <a:latin typeface="Archivo Black"/>
                <a:ea typeface="Archivo Black"/>
                <a:cs typeface="Archivo Black"/>
                <a:sym typeface="Archivo Black"/>
              </a:defRPr>
            </a:lvl1pPr>
            <a:lvl2pPr marL="914400" lvl="1" indent="-317500">
              <a:lnSpc>
                <a:spcPct val="115000"/>
              </a:lnSpc>
              <a:spcBef>
                <a:spcPts val="0"/>
              </a:spcBef>
              <a:spcAft>
                <a:spcPts val="0"/>
              </a:spcAft>
              <a:buClr>
                <a:schemeClr val="dk2"/>
              </a:buClr>
              <a:buSzPts val="1400"/>
              <a:buFont typeface="Palanquin Dark"/>
              <a:buChar char="○"/>
              <a:defRPr>
                <a:solidFill>
                  <a:schemeClr val="dk2"/>
                </a:solidFill>
                <a:latin typeface="Palanquin Dark"/>
                <a:ea typeface="Palanquin Dark"/>
                <a:cs typeface="Palanquin Dark"/>
                <a:sym typeface="Palanquin Dark"/>
              </a:defRPr>
            </a:lvl2pPr>
            <a:lvl3pPr marL="1371600" lvl="2" indent="-317500">
              <a:lnSpc>
                <a:spcPct val="115000"/>
              </a:lnSpc>
              <a:spcBef>
                <a:spcPts val="0"/>
              </a:spcBef>
              <a:spcAft>
                <a:spcPts val="0"/>
              </a:spcAft>
              <a:buClr>
                <a:schemeClr val="dk2"/>
              </a:buClr>
              <a:buSzPts val="1400"/>
              <a:buFont typeface="Palanquin"/>
              <a:buChar char="■"/>
              <a:defRPr>
                <a:solidFill>
                  <a:schemeClr val="dk2"/>
                </a:solidFill>
                <a:latin typeface="Palanquin"/>
                <a:ea typeface="Palanquin"/>
                <a:cs typeface="Palanquin"/>
                <a:sym typeface="Palanquin"/>
              </a:defRPr>
            </a:lvl3pPr>
            <a:lvl4pPr marL="1828800" lvl="3" indent="-317500">
              <a:lnSpc>
                <a:spcPct val="115000"/>
              </a:lnSpc>
              <a:spcBef>
                <a:spcPts val="0"/>
              </a:spcBef>
              <a:spcAft>
                <a:spcPts val="0"/>
              </a:spcAft>
              <a:buClr>
                <a:schemeClr val="dk2"/>
              </a:buClr>
              <a:buSzPts val="1400"/>
              <a:buFont typeface="Palanquin"/>
              <a:buChar char="●"/>
              <a:defRPr>
                <a:solidFill>
                  <a:schemeClr val="dk2"/>
                </a:solidFill>
                <a:latin typeface="Palanquin"/>
                <a:ea typeface="Palanquin"/>
                <a:cs typeface="Palanquin"/>
                <a:sym typeface="Palanquin"/>
              </a:defRPr>
            </a:lvl4pPr>
            <a:lvl5pPr marL="2286000" lvl="4" indent="-317500">
              <a:lnSpc>
                <a:spcPct val="115000"/>
              </a:lnSpc>
              <a:spcBef>
                <a:spcPts val="0"/>
              </a:spcBef>
              <a:spcAft>
                <a:spcPts val="0"/>
              </a:spcAft>
              <a:buClr>
                <a:schemeClr val="dk2"/>
              </a:buClr>
              <a:buSzPts val="1400"/>
              <a:buFont typeface="Palanquin"/>
              <a:buChar char="○"/>
              <a:defRPr>
                <a:solidFill>
                  <a:schemeClr val="dk2"/>
                </a:solidFill>
                <a:latin typeface="Palanquin"/>
                <a:ea typeface="Palanquin"/>
                <a:cs typeface="Palanquin"/>
                <a:sym typeface="Palanquin"/>
              </a:defRPr>
            </a:lvl5pPr>
            <a:lvl6pPr marL="2743200" lvl="5" indent="-317500">
              <a:lnSpc>
                <a:spcPct val="115000"/>
              </a:lnSpc>
              <a:spcBef>
                <a:spcPts val="0"/>
              </a:spcBef>
              <a:spcAft>
                <a:spcPts val="0"/>
              </a:spcAft>
              <a:buClr>
                <a:schemeClr val="dk2"/>
              </a:buClr>
              <a:buSzPts val="1400"/>
              <a:buFont typeface="Palanquin"/>
              <a:buChar char="■"/>
              <a:defRPr>
                <a:solidFill>
                  <a:schemeClr val="dk2"/>
                </a:solidFill>
                <a:latin typeface="Palanquin"/>
                <a:ea typeface="Palanquin"/>
                <a:cs typeface="Palanquin"/>
                <a:sym typeface="Palanquin"/>
              </a:defRPr>
            </a:lvl6pPr>
            <a:lvl7pPr marL="3200400" lvl="6" indent="-317500">
              <a:lnSpc>
                <a:spcPct val="115000"/>
              </a:lnSpc>
              <a:spcBef>
                <a:spcPts val="0"/>
              </a:spcBef>
              <a:spcAft>
                <a:spcPts val="0"/>
              </a:spcAft>
              <a:buClr>
                <a:schemeClr val="dk2"/>
              </a:buClr>
              <a:buSzPts val="1400"/>
              <a:buFont typeface="Palanquin"/>
              <a:buChar char="●"/>
              <a:defRPr>
                <a:solidFill>
                  <a:schemeClr val="dk2"/>
                </a:solidFill>
                <a:latin typeface="Palanquin"/>
                <a:ea typeface="Palanquin"/>
                <a:cs typeface="Palanquin"/>
                <a:sym typeface="Palanquin"/>
              </a:defRPr>
            </a:lvl7pPr>
            <a:lvl8pPr marL="3657600" lvl="7" indent="-317500">
              <a:lnSpc>
                <a:spcPct val="115000"/>
              </a:lnSpc>
              <a:spcBef>
                <a:spcPts val="0"/>
              </a:spcBef>
              <a:spcAft>
                <a:spcPts val="0"/>
              </a:spcAft>
              <a:buClr>
                <a:schemeClr val="dk2"/>
              </a:buClr>
              <a:buSzPts val="1400"/>
              <a:buFont typeface="Palanquin"/>
              <a:buChar char="○"/>
              <a:defRPr>
                <a:solidFill>
                  <a:schemeClr val="dk2"/>
                </a:solidFill>
                <a:latin typeface="Palanquin"/>
                <a:ea typeface="Palanquin"/>
                <a:cs typeface="Palanquin"/>
                <a:sym typeface="Palanquin"/>
              </a:defRPr>
            </a:lvl8pPr>
            <a:lvl9pPr marL="4114800" lvl="8" indent="-317500">
              <a:lnSpc>
                <a:spcPct val="115000"/>
              </a:lnSpc>
              <a:spcBef>
                <a:spcPts val="0"/>
              </a:spcBef>
              <a:spcAft>
                <a:spcPts val="0"/>
              </a:spcAft>
              <a:buClr>
                <a:schemeClr val="dk2"/>
              </a:buClr>
              <a:buSzPts val="1400"/>
              <a:buFont typeface="Palanquin"/>
              <a:buChar char="■"/>
              <a:defRPr>
                <a:solidFill>
                  <a:schemeClr val="dk2"/>
                </a:solidFill>
                <a:latin typeface="Palanquin"/>
                <a:ea typeface="Palanquin"/>
                <a:cs typeface="Palanquin"/>
                <a:sym typeface="Palanquin"/>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9.xml"/><Relationship Id="rId5" Type="http://schemas.openxmlformats.org/officeDocument/2006/relationships/image" Target="../media/image2.png"/><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9.xml"/><Relationship Id="rId5" Type="http://schemas.openxmlformats.org/officeDocument/2006/relationships/image" Target="../media/image19.pn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9.xml"/><Relationship Id="rId4" Type="http://schemas.openxmlformats.org/officeDocument/2006/relationships/image" Target="../media/image20.jp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9.xml"/><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9.xml"/><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xml"/><Relationship Id="rId1" Type="http://schemas.openxmlformats.org/officeDocument/2006/relationships/slideLayout" Target="../slideLayouts/slideLayout9.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9.xml"/><Relationship Id="rId5" Type="http://schemas.openxmlformats.org/officeDocument/2006/relationships/image" Target="../media/image10.png"/><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9.xm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pic>
        <p:nvPicPr>
          <p:cNvPr id="67" name="Google Shape;67;p11"/>
          <p:cNvPicPr preferRelativeResize="0"/>
          <p:nvPr/>
        </p:nvPicPr>
        <p:blipFill>
          <a:blip r:embed="rId3">
            <a:alphaModFix/>
          </a:blip>
          <a:stretch>
            <a:fillRect/>
          </a:stretch>
        </p:blipFill>
        <p:spPr>
          <a:xfrm>
            <a:off x="0" y="0"/>
            <a:ext cx="9144028" cy="5143501"/>
          </a:xfrm>
          <a:prstGeom prst="rect">
            <a:avLst/>
          </a:prstGeom>
          <a:noFill/>
          <a:ln>
            <a:noFill/>
          </a:ln>
        </p:spPr>
      </p:pic>
      <p:pic>
        <p:nvPicPr>
          <p:cNvPr id="68" name="Google Shape;68;p11"/>
          <p:cNvPicPr preferRelativeResize="0"/>
          <p:nvPr/>
        </p:nvPicPr>
        <p:blipFill>
          <a:blip r:embed="rId4">
            <a:alphaModFix/>
          </a:blip>
          <a:stretch>
            <a:fillRect/>
          </a:stretch>
        </p:blipFill>
        <p:spPr>
          <a:xfrm>
            <a:off x="0" y="1942204"/>
            <a:ext cx="9144003" cy="3201294"/>
          </a:xfrm>
          <a:prstGeom prst="rect">
            <a:avLst/>
          </a:prstGeom>
          <a:noFill/>
          <a:ln>
            <a:noFill/>
          </a:ln>
        </p:spPr>
      </p:pic>
      <p:grpSp>
        <p:nvGrpSpPr>
          <p:cNvPr id="69" name="Google Shape;69;p11"/>
          <p:cNvGrpSpPr/>
          <p:nvPr/>
        </p:nvGrpSpPr>
        <p:grpSpPr>
          <a:xfrm>
            <a:off x="514350" y="-148985"/>
            <a:ext cx="914552" cy="1252936"/>
            <a:chOff x="0" y="-57150"/>
            <a:chExt cx="635000" cy="869950"/>
          </a:xfrm>
        </p:grpSpPr>
        <p:sp>
          <p:nvSpPr>
            <p:cNvPr id="70" name="Google Shape;70;p11"/>
            <p:cNvSpPr/>
            <p:nvPr/>
          </p:nvSpPr>
          <p:spPr>
            <a:xfrm>
              <a:off x="0" y="0"/>
              <a:ext cx="635000" cy="812800"/>
            </a:xfrm>
            <a:custGeom>
              <a:avLst/>
              <a:gdLst/>
              <a:ahLst/>
              <a:cxnLst/>
              <a:rect l="l" t="t" r="r" b="b"/>
              <a:pathLst>
                <a:path w="635000" h="812800" extrusionOk="0">
                  <a:moveTo>
                    <a:pt x="635000" y="0"/>
                  </a:moveTo>
                  <a:lnTo>
                    <a:pt x="635000" y="698500"/>
                  </a:lnTo>
                  <a:lnTo>
                    <a:pt x="317500" y="812800"/>
                  </a:lnTo>
                  <a:lnTo>
                    <a:pt x="0" y="698500"/>
                  </a:lnTo>
                  <a:lnTo>
                    <a:pt x="0" y="0"/>
                  </a:lnTo>
                  <a:lnTo>
                    <a:pt x="635000" y="0"/>
                  </a:lnTo>
                  <a:close/>
                </a:path>
              </a:pathLst>
            </a:custGeom>
            <a:solidFill>
              <a:srgbClr val="BAFFE5"/>
            </a:solidFill>
            <a:ln>
              <a:noFill/>
            </a:ln>
          </p:spPr>
        </p:sp>
        <p:sp>
          <p:nvSpPr>
            <p:cNvPr id="71" name="Google Shape;71;p11"/>
            <p:cNvSpPr txBox="1"/>
            <p:nvPr/>
          </p:nvSpPr>
          <p:spPr>
            <a:xfrm>
              <a:off x="0" y="-57150"/>
              <a:ext cx="635000" cy="755650"/>
            </a:xfrm>
            <a:prstGeom prst="rect">
              <a:avLst/>
            </a:prstGeom>
            <a:noFill/>
            <a:ln>
              <a:noFill/>
            </a:ln>
          </p:spPr>
          <p:txBody>
            <a:bodyPr spcFirstLastPara="1" wrap="square" lIns="25400" tIns="25400" rIns="25400" bIns="25400" anchor="ctr" anchorCtr="0">
              <a:noAutofit/>
            </a:bodyPr>
            <a:lstStyle/>
            <a:p>
              <a:pPr marL="0" marR="0" lvl="0" indent="0" algn="ctr" rtl="0">
                <a:lnSpc>
                  <a:spcPct val="194388"/>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72" name="Google Shape;72;p11"/>
          <p:cNvSpPr/>
          <p:nvPr/>
        </p:nvSpPr>
        <p:spPr>
          <a:xfrm>
            <a:off x="645001" y="206817"/>
            <a:ext cx="653250" cy="701734"/>
          </a:xfrm>
          <a:custGeom>
            <a:avLst/>
            <a:gdLst/>
            <a:ahLst/>
            <a:cxnLst/>
            <a:rect l="l" t="t" r="r" b="b"/>
            <a:pathLst>
              <a:path w="1306500" h="1403467" extrusionOk="0">
                <a:moveTo>
                  <a:pt x="0" y="0"/>
                </a:moveTo>
                <a:lnTo>
                  <a:pt x="1306500" y="0"/>
                </a:lnTo>
                <a:lnTo>
                  <a:pt x="1306500" y="1403467"/>
                </a:lnTo>
                <a:lnTo>
                  <a:pt x="0" y="1403467"/>
                </a:lnTo>
                <a:lnTo>
                  <a:pt x="0" y="0"/>
                </a:lnTo>
                <a:close/>
              </a:path>
            </a:pathLst>
          </a:custGeom>
          <a:blipFill rotWithShape="1">
            <a:blip r:embed="rId5">
              <a:alphaModFix/>
            </a:blip>
            <a:stretch>
              <a:fillRect/>
            </a:stretch>
          </a:blipFill>
          <a:ln>
            <a:noFill/>
          </a:ln>
        </p:spPr>
      </p:sp>
      <p:sp>
        <p:nvSpPr>
          <p:cNvPr id="73" name="Google Shape;73;p11"/>
          <p:cNvSpPr txBox="1"/>
          <p:nvPr/>
        </p:nvSpPr>
        <p:spPr>
          <a:xfrm>
            <a:off x="846118" y="1195511"/>
            <a:ext cx="7451763" cy="1725088"/>
          </a:xfrm>
          <a:prstGeom prst="rect">
            <a:avLst/>
          </a:prstGeom>
          <a:noFill/>
          <a:ln>
            <a:noFill/>
          </a:ln>
        </p:spPr>
        <p:txBody>
          <a:bodyPr spcFirstLastPara="1" wrap="square" lIns="0" tIns="0" rIns="0" bIns="0" anchor="t" anchorCtr="0">
            <a:spAutoFit/>
          </a:bodyPr>
          <a:lstStyle/>
          <a:p>
            <a:pPr marL="0" marR="0" lvl="0" indent="0" algn="l" rtl="0">
              <a:lnSpc>
                <a:spcPct val="95001"/>
              </a:lnSpc>
              <a:spcBef>
                <a:spcPts val="0"/>
              </a:spcBef>
              <a:spcAft>
                <a:spcPts val="0"/>
              </a:spcAft>
              <a:buNone/>
            </a:pPr>
            <a:r>
              <a:rPr lang="en" sz="5900" b="0" i="0" u="none" strike="noStrike" cap="none" dirty="0">
                <a:solidFill>
                  <a:srgbClr val="FFFFFF"/>
                </a:solidFill>
                <a:latin typeface="Archivo Black"/>
                <a:ea typeface="Archivo Black"/>
                <a:cs typeface="Archivo Black"/>
                <a:sym typeface="Archivo Black"/>
              </a:rPr>
              <a:t>Influenza Season Data Analysis</a:t>
            </a:r>
            <a:endParaRPr sz="700" dirty="0"/>
          </a:p>
        </p:txBody>
      </p:sp>
      <p:sp>
        <p:nvSpPr>
          <p:cNvPr id="75" name="Google Shape;75;p11"/>
          <p:cNvSpPr txBox="1"/>
          <p:nvPr/>
        </p:nvSpPr>
        <p:spPr>
          <a:xfrm>
            <a:off x="2732128" y="3121829"/>
            <a:ext cx="6281100" cy="707886"/>
          </a:xfrm>
          <a:prstGeom prst="rect">
            <a:avLst/>
          </a:prstGeom>
          <a:noFill/>
          <a:ln>
            <a:noFill/>
          </a:ln>
        </p:spPr>
        <p:txBody>
          <a:bodyPr spcFirstLastPara="1" wrap="square" lIns="0" tIns="0" rIns="0" bIns="0" anchor="t" anchorCtr="0">
            <a:spAutoFit/>
          </a:bodyPr>
          <a:lstStyle/>
          <a:p>
            <a:pPr marL="0" marR="0" lvl="0" indent="0" algn="l" rtl="0">
              <a:lnSpc>
                <a:spcPct val="115000"/>
              </a:lnSpc>
              <a:spcBef>
                <a:spcPts val="0"/>
              </a:spcBef>
              <a:spcAft>
                <a:spcPts val="0"/>
              </a:spcAft>
              <a:buNone/>
            </a:pPr>
            <a:r>
              <a:rPr lang="en-US" sz="4000" dirty="0">
                <a:solidFill>
                  <a:schemeClr val="tx1"/>
                </a:solidFill>
                <a:latin typeface="Palanquin" panose="020B0004020203020204" pitchFamily="34" charset="0"/>
                <a:cs typeface="Palanquin" panose="020B0004020203020204" pitchFamily="34" charset="0"/>
              </a:rPr>
              <a:t>Zahid </a:t>
            </a:r>
            <a:r>
              <a:rPr lang="en-US" sz="4000" dirty="0" err="1">
                <a:solidFill>
                  <a:schemeClr val="tx1"/>
                </a:solidFill>
                <a:latin typeface="Palanquin" panose="020B0004020203020204" pitchFamily="34" charset="0"/>
                <a:cs typeface="Palanquin" panose="020B0004020203020204" pitchFamily="34" charset="0"/>
              </a:rPr>
              <a:t>Niloy</a:t>
            </a:r>
            <a:endParaRPr sz="4000" dirty="0">
              <a:solidFill>
                <a:schemeClr val="tx1"/>
              </a:solidFill>
              <a:latin typeface="Palanquin" panose="020B0004020203020204" pitchFamily="34" charset="0"/>
              <a:cs typeface="Palanquin" panose="020B0004020203020204"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11">
          <a:extLst>
            <a:ext uri="{FF2B5EF4-FFF2-40B4-BE49-F238E27FC236}">
              <a16:creationId xmlns:a16="http://schemas.microsoft.com/office/drawing/2014/main" id="{208CFF92-A00E-FF77-A852-8C887AF2F5B2}"/>
            </a:ext>
          </a:extLst>
        </p:cNvPr>
        <p:cNvGrpSpPr/>
        <p:nvPr/>
      </p:nvGrpSpPr>
      <p:grpSpPr>
        <a:xfrm>
          <a:off x="0" y="0"/>
          <a:ext cx="0" cy="0"/>
          <a:chOff x="0" y="0"/>
          <a:chExt cx="0" cy="0"/>
        </a:xfrm>
      </p:grpSpPr>
      <p:sp>
        <p:nvSpPr>
          <p:cNvPr id="212" name="Google Shape;212;p20">
            <a:extLst>
              <a:ext uri="{FF2B5EF4-FFF2-40B4-BE49-F238E27FC236}">
                <a16:creationId xmlns:a16="http://schemas.microsoft.com/office/drawing/2014/main" id="{0AC703B3-C977-D0FD-BD35-0BFC59696F13}"/>
              </a:ext>
            </a:extLst>
          </p:cNvPr>
          <p:cNvSpPr txBox="1"/>
          <p:nvPr/>
        </p:nvSpPr>
        <p:spPr>
          <a:xfrm>
            <a:off x="3526622" y="71126"/>
            <a:ext cx="2226342" cy="453201"/>
          </a:xfrm>
          <a:prstGeom prst="rect">
            <a:avLst/>
          </a:prstGeom>
          <a:noFill/>
          <a:ln>
            <a:noFill/>
          </a:ln>
        </p:spPr>
        <p:txBody>
          <a:bodyPr spcFirstLastPara="1" wrap="square" lIns="0" tIns="0" rIns="0" bIns="0" anchor="t" anchorCtr="0">
            <a:spAutoFit/>
          </a:bodyPr>
          <a:lstStyle/>
          <a:p>
            <a:pPr marL="0" marR="0" lvl="0" indent="0" algn="l" rtl="0">
              <a:lnSpc>
                <a:spcPct val="95002"/>
              </a:lnSpc>
              <a:spcBef>
                <a:spcPts val="0"/>
              </a:spcBef>
              <a:spcAft>
                <a:spcPts val="0"/>
              </a:spcAft>
              <a:buNone/>
            </a:pPr>
            <a:r>
              <a:rPr lang="en" sz="3100" b="1" i="0" u="none" strike="noStrike" cap="none" dirty="0">
                <a:solidFill>
                  <a:srgbClr val="FFFFFF"/>
                </a:solidFill>
                <a:latin typeface="Palanquin" panose="020B0004020203020204" pitchFamily="34" charset="0"/>
                <a:ea typeface="Archivo Black"/>
                <a:cs typeface="Palanquin" panose="020B0004020203020204" pitchFamily="34" charset="0"/>
                <a:sym typeface="Archivo Black"/>
              </a:rPr>
              <a:t>Analysis</a:t>
            </a:r>
            <a:endParaRPr sz="700" b="1" dirty="0">
              <a:latin typeface="Palanquin" panose="020B0004020203020204" pitchFamily="34" charset="0"/>
              <a:cs typeface="Palanquin" panose="020B0004020203020204" pitchFamily="34" charset="0"/>
            </a:endParaRPr>
          </a:p>
        </p:txBody>
      </p:sp>
      <p:pic>
        <p:nvPicPr>
          <p:cNvPr id="3" name="Picture 2">
            <a:extLst>
              <a:ext uri="{FF2B5EF4-FFF2-40B4-BE49-F238E27FC236}">
                <a16:creationId xmlns:a16="http://schemas.microsoft.com/office/drawing/2014/main" id="{C992D74F-6687-B3A2-91F7-A4304905649E}"/>
              </a:ext>
            </a:extLst>
          </p:cNvPr>
          <p:cNvPicPr>
            <a:picLocks noChangeAspect="1"/>
          </p:cNvPicPr>
          <p:nvPr/>
        </p:nvPicPr>
        <p:blipFill>
          <a:blip r:embed="rId3"/>
          <a:stretch>
            <a:fillRect/>
          </a:stretch>
        </p:blipFill>
        <p:spPr>
          <a:xfrm>
            <a:off x="1531211" y="468831"/>
            <a:ext cx="5565383" cy="3633539"/>
          </a:xfrm>
          <a:prstGeom prst="rect">
            <a:avLst/>
          </a:prstGeom>
        </p:spPr>
      </p:pic>
      <p:sp>
        <p:nvSpPr>
          <p:cNvPr id="2" name="Rectangle 1">
            <a:extLst>
              <a:ext uri="{FF2B5EF4-FFF2-40B4-BE49-F238E27FC236}">
                <a16:creationId xmlns:a16="http://schemas.microsoft.com/office/drawing/2014/main" id="{1FADBADD-FCBC-BF03-C4A1-6C50D75FCB66}"/>
              </a:ext>
            </a:extLst>
          </p:cNvPr>
          <p:cNvSpPr>
            <a:spLocks noChangeArrowheads="1"/>
          </p:cNvSpPr>
          <p:nvPr/>
        </p:nvSpPr>
        <p:spPr bwMode="auto">
          <a:xfrm>
            <a:off x="2374490" y="3989723"/>
            <a:ext cx="3878826"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0" i="0" u="none" strike="noStrike" cap="none" normalizeH="0" baseline="0" dirty="0">
              <a:ln>
                <a:noFill/>
              </a:ln>
              <a:solidFill>
                <a:schemeClr val="tx1"/>
              </a:solidFill>
              <a:effectLst/>
              <a:latin typeface="Arial" panose="020B0604020202020204" pitchFamily="34" charset="0"/>
            </a:endParaRPr>
          </a:p>
          <a:p>
            <a:pPr marR="0" lvl="0" algn="l" defTabSz="914400" rtl="0" eaLnBrk="0" fontAlgn="base" latinLnBrk="0" hangingPunct="0">
              <a:lnSpc>
                <a:spcPct val="100000"/>
              </a:lnSpc>
              <a:spcBef>
                <a:spcPct val="0"/>
              </a:spcBef>
              <a:spcAft>
                <a:spcPct val="0"/>
              </a:spcAft>
              <a:buClrTx/>
              <a:buSzTx/>
              <a:tabLst/>
            </a:pPr>
            <a:r>
              <a:rPr kumimoji="0" lang="en-US" altLang="en-US" sz="1200" b="0" i="0" u="none" strike="noStrike" cap="none" normalizeH="0" baseline="0" dirty="0">
                <a:ln>
                  <a:noFill/>
                </a:ln>
                <a:solidFill>
                  <a:schemeClr val="tx1"/>
                </a:solidFill>
                <a:effectLst/>
                <a:latin typeface="Palanquin" panose="020B0004020203020204" pitchFamily="34" charset="0"/>
                <a:cs typeface="Palanquin" panose="020B0004020203020204" pitchFamily="34" charset="0"/>
              </a:rPr>
              <a:t>Tree diagram indicates: </a:t>
            </a:r>
          </a:p>
          <a:p>
            <a:pPr marL="171450" marR="0" lvl="0" indent="-17145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kumimoji="0" lang="en-US" altLang="en-US" sz="1200" b="0" i="0" u="none" strike="noStrike" cap="none" normalizeH="0" baseline="0" dirty="0">
                <a:ln>
                  <a:noFill/>
                </a:ln>
                <a:solidFill>
                  <a:schemeClr val="tx1"/>
                </a:solidFill>
                <a:effectLst/>
                <a:latin typeface="Palanquin" panose="020B0004020203020204" pitchFamily="34" charset="0"/>
                <a:cs typeface="Palanquin" panose="020B0004020203020204" pitchFamily="34" charset="0"/>
              </a:rPr>
              <a:t>Visits from Vulnerable Populations": Displaying the density of visits</a:t>
            </a:r>
          </a:p>
          <a:p>
            <a:pPr marL="171450" marR="0" lvl="0" indent="-17145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kumimoji="0" lang="en-US" altLang="en-US" sz="1200" b="0" i="0" u="none" strike="noStrike" cap="none" normalizeH="0" baseline="0" dirty="0">
                <a:ln>
                  <a:noFill/>
                </a:ln>
                <a:solidFill>
                  <a:schemeClr val="tx1"/>
                </a:solidFill>
                <a:effectLst/>
                <a:latin typeface="Palanquin" panose="020B0004020203020204" pitchFamily="34" charset="0"/>
                <a:cs typeface="Palanquin" panose="020B0004020203020204" pitchFamily="34" charset="0"/>
              </a:rPr>
              <a:t>Vulnerable population by state": Displaying the distribution of population</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9023915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37171"/>
        </a:solidFill>
        <a:effectLst/>
      </p:bgPr>
    </p:bg>
    <p:spTree>
      <p:nvGrpSpPr>
        <p:cNvPr id="1" name="Shape 241"/>
        <p:cNvGrpSpPr/>
        <p:nvPr/>
      </p:nvGrpSpPr>
      <p:grpSpPr>
        <a:xfrm>
          <a:off x="0" y="0"/>
          <a:ext cx="0" cy="0"/>
          <a:chOff x="0" y="0"/>
          <a:chExt cx="0" cy="0"/>
        </a:xfrm>
      </p:grpSpPr>
      <p:pic>
        <p:nvPicPr>
          <p:cNvPr id="242" name="Google Shape;242;p22"/>
          <p:cNvPicPr preferRelativeResize="0"/>
          <p:nvPr/>
        </p:nvPicPr>
        <p:blipFill>
          <a:blip r:embed="rId3">
            <a:alphaModFix/>
          </a:blip>
          <a:stretch>
            <a:fillRect/>
          </a:stretch>
        </p:blipFill>
        <p:spPr>
          <a:xfrm>
            <a:off x="4571996" y="0"/>
            <a:ext cx="2248758" cy="5143501"/>
          </a:xfrm>
          <a:prstGeom prst="rect">
            <a:avLst/>
          </a:prstGeom>
          <a:noFill/>
          <a:ln>
            <a:noFill/>
          </a:ln>
        </p:spPr>
      </p:pic>
      <p:pic>
        <p:nvPicPr>
          <p:cNvPr id="243" name="Google Shape;243;p22"/>
          <p:cNvPicPr preferRelativeResize="0"/>
          <p:nvPr/>
        </p:nvPicPr>
        <p:blipFill>
          <a:blip r:embed="rId4">
            <a:alphaModFix/>
          </a:blip>
          <a:stretch>
            <a:fillRect/>
          </a:stretch>
        </p:blipFill>
        <p:spPr>
          <a:xfrm>
            <a:off x="6890101" y="0"/>
            <a:ext cx="2248749" cy="2535535"/>
          </a:xfrm>
          <a:prstGeom prst="rect">
            <a:avLst/>
          </a:prstGeom>
          <a:noFill/>
          <a:ln>
            <a:noFill/>
          </a:ln>
        </p:spPr>
      </p:pic>
      <p:pic>
        <p:nvPicPr>
          <p:cNvPr id="244" name="Google Shape;244;p22"/>
          <p:cNvPicPr preferRelativeResize="0"/>
          <p:nvPr/>
        </p:nvPicPr>
        <p:blipFill>
          <a:blip r:embed="rId5">
            <a:alphaModFix/>
          </a:blip>
          <a:stretch>
            <a:fillRect/>
          </a:stretch>
        </p:blipFill>
        <p:spPr>
          <a:xfrm>
            <a:off x="6890101" y="2604884"/>
            <a:ext cx="2248749" cy="2538617"/>
          </a:xfrm>
          <a:prstGeom prst="rect">
            <a:avLst/>
          </a:prstGeom>
          <a:noFill/>
          <a:ln>
            <a:noFill/>
          </a:ln>
        </p:spPr>
      </p:pic>
      <p:grpSp>
        <p:nvGrpSpPr>
          <p:cNvPr id="245" name="Google Shape;245;p22"/>
          <p:cNvGrpSpPr/>
          <p:nvPr/>
        </p:nvGrpSpPr>
        <p:grpSpPr>
          <a:xfrm>
            <a:off x="476308" y="940007"/>
            <a:ext cx="3517771" cy="3769047"/>
            <a:chOff x="0" y="1346043"/>
            <a:chExt cx="9380724" cy="10050797"/>
          </a:xfrm>
        </p:grpSpPr>
        <p:sp>
          <p:nvSpPr>
            <p:cNvPr id="246" name="Google Shape;246;p22"/>
            <p:cNvSpPr txBox="1"/>
            <p:nvPr/>
          </p:nvSpPr>
          <p:spPr>
            <a:xfrm>
              <a:off x="0" y="1346043"/>
              <a:ext cx="9380724" cy="1559400"/>
            </a:xfrm>
            <a:prstGeom prst="rect">
              <a:avLst/>
            </a:prstGeom>
            <a:noFill/>
            <a:ln>
              <a:noFill/>
            </a:ln>
          </p:spPr>
          <p:txBody>
            <a:bodyPr spcFirstLastPara="1" wrap="square" lIns="0" tIns="0" rIns="0" bIns="0" anchor="t" anchorCtr="0">
              <a:spAutoFit/>
            </a:bodyPr>
            <a:lstStyle/>
            <a:p>
              <a:pPr marL="0" marR="0" lvl="0" indent="0" algn="l" rtl="0">
                <a:lnSpc>
                  <a:spcPct val="95002"/>
                </a:lnSpc>
                <a:spcBef>
                  <a:spcPts val="0"/>
                </a:spcBef>
                <a:spcAft>
                  <a:spcPts val="0"/>
                </a:spcAft>
                <a:buNone/>
              </a:pPr>
              <a:r>
                <a:rPr lang="en-US" sz="2000" b="1" i="0" u="none" strike="noStrike" cap="none" dirty="0">
                  <a:solidFill>
                    <a:schemeClr val="bg2"/>
                  </a:solidFill>
                  <a:latin typeface="Palanquin" panose="020B0004020203020204" pitchFamily="34" charset="0"/>
                  <a:ea typeface="Archivo Black"/>
                  <a:cs typeface="Palanquin" panose="020B0004020203020204" pitchFamily="34" charset="0"/>
                  <a:sym typeface="Archivo Black"/>
                </a:rPr>
                <a:t>Towards a Healthier Future for Our Seniors</a:t>
              </a:r>
            </a:p>
          </p:txBody>
        </p:sp>
        <p:sp>
          <p:nvSpPr>
            <p:cNvPr id="248" name="Google Shape;248;p22"/>
            <p:cNvSpPr txBox="1"/>
            <p:nvPr/>
          </p:nvSpPr>
          <p:spPr>
            <a:xfrm>
              <a:off x="24" y="3823823"/>
              <a:ext cx="9380700" cy="7573017"/>
            </a:xfrm>
            <a:prstGeom prst="rect">
              <a:avLst/>
            </a:prstGeom>
            <a:noFill/>
            <a:ln>
              <a:noFill/>
            </a:ln>
          </p:spPr>
          <p:txBody>
            <a:bodyPr spcFirstLastPara="1" wrap="square" lIns="0" tIns="0" rIns="0" bIns="0" anchor="t" anchorCtr="0">
              <a:spAutoFit/>
            </a:bodyPr>
            <a:lstStyle/>
            <a:p>
              <a:pPr marL="285750" marR="0" indent="-285750">
                <a:lnSpc>
                  <a:spcPct val="107000"/>
                </a:lnSpc>
                <a:spcAft>
                  <a:spcPts val="800"/>
                </a:spcAft>
                <a:buFont typeface="Wingdings" panose="05000000000000000000" pitchFamily="2" charset="2"/>
                <a:buChar char="q"/>
              </a:pPr>
              <a:r>
                <a:rPr lang="en-US" sz="1600" kern="100" dirty="0">
                  <a:solidFill>
                    <a:schemeClr val="tx1"/>
                  </a:solidFill>
                  <a:effectLst/>
                  <a:latin typeface="Palanquin" panose="020B0004020203020204" pitchFamily="34" charset="0"/>
                  <a:ea typeface="Calibri" panose="020F0502020204030204" pitchFamily="34" charset="0"/>
                  <a:cs typeface="Palanquin" panose="020B0004020203020204" pitchFamily="34" charset="0"/>
                </a:rPr>
                <a:t>This project set out to analyze influenza data and identify strategies for mitigating its impact on the elderly, who are disproportionately affected by this seasonal illness.</a:t>
              </a:r>
            </a:p>
            <a:p>
              <a:pPr marL="285750" marR="0" indent="-285750">
                <a:lnSpc>
                  <a:spcPct val="107000"/>
                </a:lnSpc>
                <a:spcAft>
                  <a:spcPts val="800"/>
                </a:spcAft>
                <a:buFont typeface="Wingdings" panose="05000000000000000000" pitchFamily="2" charset="2"/>
                <a:buChar char="q"/>
              </a:pPr>
              <a:r>
                <a:rPr lang="en-US" sz="1600" kern="100" dirty="0">
                  <a:solidFill>
                    <a:schemeClr val="tx1"/>
                  </a:solidFill>
                  <a:effectLst/>
                  <a:latin typeface="Palanquin" panose="020B0004020203020204" pitchFamily="34" charset="0"/>
                  <a:ea typeface="Calibri" panose="020F0502020204030204" pitchFamily="34" charset="0"/>
                  <a:cs typeface="Palanquin" panose="020B0004020203020204" pitchFamily="34" charset="0"/>
                </a:rPr>
                <a:t>Through rigorous statistical and visual analysis, I have uncovered key insights that can inform targeted interventions and improve public health outcomes</a:t>
              </a: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pic>
        <p:nvPicPr>
          <p:cNvPr id="158" name="Google Shape;158;p17"/>
          <p:cNvPicPr preferRelativeResize="0"/>
          <p:nvPr/>
        </p:nvPicPr>
        <p:blipFill>
          <a:blip r:embed="rId3">
            <a:alphaModFix/>
          </a:blip>
          <a:stretch>
            <a:fillRect/>
          </a:stretch>
        </p:blipFill>
        <p:spPr>
          <a:xfrm>
            <a:off x="6858673" y="0"/>
            <a:ext cx="2211424" cy="2377404"/>
          </a:xfrm>
          <a:prstGeom prst="rect">
            <a:avLst/>
          </a:prstGeom>
          <a:noFill/>
          <a:ln>
            <a:noFill/>
          </a:ln>
        </p:spPr>
      </p:pic>
      <p:pic>
        <p:nvPicPr>
          <p:cNvPr id="159" name="Google Shape;159;p17"/>
          <p:cNvPicPr preferRelativeResize="0"/>
          <p:nvPr/>
        </p:nvPicPr>
        <p:blipFill rotWithShape="1">
          <a:blip r:embed="rId4">
            <a:alphaModFix/>
          </a:blip>
          <a:srcRect t="27357" b="27357"/>
          <a:stretch/>
        </p:blipFill>
        <p:spPr>
          <a:xfrm>
            <a:off x="-916330" y="-66675"/>
            <a:ext cx="6176060" cy="5276850"/>
          </a:xfrm>
          <a:prstGeom prst="rect">
            <a:avLst/>
          </a:prstGeom>
          <a:noFill/>
          <a:ln>
            <a:noFill/>
          </a:ln>
        </p:spPr>
      </p:pic>
      <p:sp>
        <p:nvSpPr>
          <p:cNvPr id="160" name="Google Shape;160;p17"/>
          <p:cNvSpPr txBox="1"/>
          <p:nvPr/>
        </p:nvSpPr>
        <p:spPr>
          <a:xfrm>
            <a:off x="5443002" y="101426"/>
            <a:ext cx="2650320" cy="467820"/>
          </a:xfrm>
          <a:prstGeom prst="rect">
            <a:avLst/>
          </a:prstGeom>
          <a:noFill/>
          <a:ln>
            <a:noFill/>
          </a:ln>
        </p:spPr>
        <p:txBody>
          <a:bodyPr spcFirstLastPara="1" wrap="square" lIns="0" tIns="0" rIns="0" bIns="0" anchor="t" anchorCtr="0">
            <a:spAutoFit/>
          </a:bodyPr>
          <a:lstStyle/>
          <a:p>
            <a:pPr marL="0" marR="0" lvl="0" indent="0" algn="l" rtl="0">
              <a:lnSpc>
                <a:spcPct val="95002"/>
              </a:lnSpc>
              <a:spcBef>
                <a:spcPts val="0"/>
              </a:spcBef>
              <a:spcAft>
                <a:spcPts val="0"/>
              </a:spcAft>
              <a:buNone/>
            </a:pPr>
            <a:r>
              <a:rPr lang="en-US" sz="3200" b="0" i="0" u="none" strike="noStrike" cap="none" dirty="0">
                <a:solidFill>
                  <a:srgbClr val="FFFFFF"/>
                </a:solidFill>
                <a:latin typeface="Palanquin" panose="020B0004020203020204" pitchFamily="34" charset="0"/>
                <a:ea typeface="Archivo Black"/>
                <a:cs typeface="Palanquin" panose="020B0004020203020204" pitchFamily="34" charset="0"/>
                <a:sym typeface="Archivo Black"/>
              </a:rPr>
              <a:t>Key Findings</a:t>
            </a:r>
            <a:endParaRPr lang="en-US" sz="3200" dirty="0">
              <a:latin typeface="Palanquin" panose="020B0004020203020204" pitchFamily="34" charset="0"/>
              <a:cs typeface="Palanquin" panose="020B0004020203020204" pitchFamily="34" charset="0"/>
            </a:endParaRPr>
          </a:p>
        </p:txBody>
      </p:sp>
      <p:sp>
        <p:nvSpPr>
          <p:cNvPr id="162" name="Google Shape;162;p17"/>
          <p:cNvSpPr txBox="1"/>
          <p:nvPr/>
        </p:nvSpPr>
        <p:spPr>
          <a:xfrm>
            <a:off x="5564446" y="1748858"/>
            <a:ext cx="3315235" cy="3521733"/>
          </a:xfrm>
          <a:prstGeom prst="rect">
            <a:avLst/>
          </a:prstGeom>
          <a:noFill/>
          <a:ln>
            <a:noFill/>
          </a:ln>
        </p:spPr>
        <p:txBody>
          <a:bodyPr spcFirstLastPara="1" wrap="square" lIns="0" tIns="0" rIns="0" bIns="0" anchor="t" anchorCtr="0">
            <a:spAutoFit/>
          </a:bodyPr>
          <a:lstStyle/>
          <a:p>
            <a:pPr marL="171450" marR="0" lvl="0" indent="-171450" algn="l" rtl="0">
              <a:lnSpc>
                <a:spcPct val="115000"/>
              </a:lnSpc>
              <a:spcBef>
                <a:spcPts val="0"/>
              </a:spcBef>
              <a:spcAft>
                <a:spcPts val="0"/>
              </a:spcAft>
              <a:buFont typeface="Wingdings" panose="05000000000000000000" pitchFamily="2" charset="2"/>
              <a:buChar char="q"/>
            </a:pPr>
            <a:r>
              <a:rPr lang="en-US" sz="1200" b="0" i="0" u="none" strike="noStrike" cap="none" dirty="0">
                <a:solidFill>
                  <a:schemeClr val="bg2"/>
                </a:solidFill>
                <a:latin typeface="Palanquin"/>
                <a:ea typeface="Palanquin"/>
                <a:cs typeface="Palanquin"/>
                <a:sym typeface="Palanquin"/>
              </a:rPr>
              <a:t>The 65+ age group is particularly vulnerable, experiencing significantly higher mortality and hospitalization rates compared to other age groups</a:t>
            </a:r>
          </a:p>
          <a:p>
            <a:pPr marL="171450" marR="0" lvl="0" indent="-171450" algn="l" rtl="0">
              <a:lnSpc>
                <a:spcPct val="115000"/>
              </a:lnSpc>
              <a:spcBef>
                <a:spcPts val="0"/>
              </a:spcBef>
              <a:spcAft>
                <a:spcPts val="0"/>
              </a:spcAft>
              <a:buFont typeface="Wingdings" panose="05000000000000000000" pitchFamily="2" charset="2"/>
              <a:buChar char="q"/>
            </a:pPr>
            <a:endParaRPr lang="en-US" sz="1200" dirty="0">
              <a:solidFill>
                <a:schemeClr val="bg2"/>
              </a:solidFill>
              <a:latin typeface="Palanquin"/>
              <a:ea typeface="Palanquin"/>
              <a:cs typeface="Palanquin"/>
              <a:sym typeface="Palanquin"/>
            </a:endParaRPr>
          </a:p>
          <a:p>
            <a:pPr marL="171450" marR="0" lvl="0" indent="-171450" algn="l" rtl="0">
              <a:lnSpc>
                <a:spcPct val="115000"/>
              </a:lnSpc>
              <a:spcBef>
                <a:spcPts val="0"/>
              </a:spcBef>
              <a:spcAft>
                <a:spcPts val="0"/>
              </a:spcAft>
              <a:buFont typeface="Wingdings" panose="05000000000000000000" pitchFamily="2" charset="2"/>
              <a:buChar char="q"/>
            </a:pPr>
            <a:r>
              <a:rPr lang="en-US" sz="1200" b="0" i="0" u="none" strike="noStrike" cap="none" dirty="0">
                <a:solidFill>
                  <a:schemeClr val="bg2"/>
                </a:solidFill>
                <a:latin typeface="Palanquin"/>
                <a:ea typeface="Palanquin"/>
                <a:cs typeface="Palanquin"/>
                <a:sym typeface="Palanquin"/>
              </a:rPr>
              <a:t>Seasonal patterns in hospitalization rates indicate a need for proactive measures during peak flu seasons</a:t>
            </a:r>
          </a:p>
          <a:p>
            <a:pPr marL="171450" marR="0" lvl="0" indent="-171450" algn="l" rtl="0">
              <a:lnSpc>
                <a:spcPct val="115000"/>
              </a:lnSpc>
              <a:spcBef>
                <a:spcPts val="0"/>
              </a:spcBef>
              <a:spcAft>
                <a:spcPts val="0"/>
              </a:spcAft>
              <a:buFont typeface="Wingdings" panose="05000000000000000000" pitchFamily="2" charset="2"/>
              <a:buChar char="q"/>
            </a:pPr>
            <a:endParaRPr lang="en-US" sz="1200" dirty="0">
              <a:solidFill>
                <a:schemeClr val="bg2"/>
              </a:solidFill>
              <a:latin typeface="Palanquin"/>
              <a:ea typeface="Palanquin"/>
              <a:cs typeface="Palanquin"/>
              <a:sym typeface="Palanquin"/>
            </a:endParaRPr>
          </a:p>
          <a:p>
            <a:pPr marL="171450" marR="0" lvl="0" indent="-171450" algn="l" rtl="0">
              <a:lnSpc>
                <a:spcPct val="115000"/>
              </a:lnSpc>
              <a:spcBef>
                <a:spcPts val="0"/>
              </a:spcBef>
              <a:spcAft>
                <a:spcPts val="0"/>
              </a:spcAft>
              <a:buFont typeface="Wingdings" panose="05000000000000000000" pitchFamily="2" charset="2"/>
              <a:buChar char="q"/>
            </a:pPr>
            <a:r>
              <a:rPr lang="en-US" sz="1200" b="0" i="0" u="none" strike="noStrike" cap="none" dirty="0">
                <a:solidFill>
                  <a:schemeClr val="bg2"/>
                </a:solidFill>
                <a:latin typeface="Palanquin"/>
                <a:ea typeface="Palanquin"/>
                <a:cs typeface="Palanquin"/>
                <a:sym typeface="Palanquin"/>
              </a:rPr>
              <a:t> Vaccination plays a crucial role in reducing the severity of influenza's impact on the elderly, although correlation doesn't equal causation</a:t>
            </a:r>
          </a:p>
          <a:p>
            <a:pPr marL="171450" marR="0" lvl="0" indent="-171450" algn="l" rtl="0">
              <a:lnSpc>
                <a:spcPct val="115000"/>
              </a:lnSpc>
              <a:spcBef>
                <a:spcPts val="0"/>
              </a:spcBef>
              <a:spcAft>
                <a:spcPts val="0"/>
              </a:spcAft>
              <a:buFont typeface="Wingdings" panose="05000000000000000000" pitchFamily="2" charset="2"/>
              <a:buChar char="q"/>
            </a:pPr>
            <a:endParaRPr lang="en-US" sz="1200" dirty="0">
              <a:solidFill>
                <a:schemeClr val="bg2"/>
              </a:solidFill>
              <a:latin typeface="Palanquin"/>
              <a:ea typeface="Palanquin"/>
              <a:cs typeface="Palanquin"/>
              <a:sym typeface="Palanquin"/>
            </a:endParaRPr>
          </a:p>
          <a:p>
            <a:pPr marL="171450" marR="0" lvl="0" indent="-171450" algn="l" rtl="0">
              <a:lnSpc>
                <a:spcPct val="115000"/>
              </a:lnSpc>
              <a:spcBef>
                <a:spcPts val="0"/>
              </a:spcBef>
              <a:spcAft>
                <a:spcPts val="0"/>
              </a:spcAft>
              <a:buFont typeface="Wingdings" panose="05000000000000000000" pitchFamily="2" charset="2"/>
              <a:buChar char="q"/>
            </a:pPr>
            <a:r>
              <a:rPr lang="en-US" sz="1200" b="0" i="0" u="none" strike="noStrike" cap="none" dirty="0">
                <a:solidFill>
                  <a:schemeClr val="bg2"/>
                </a:solidFill>
                <a:latin typeface="Palanquin"/>
                <a:ea typeface="Palanquin"/>
                <a:cs typeface="Palanquin"/>
                <a:sym typeface="Palanquin"/>
              </a:rPr>
              <a:t> Lack of vaccination and co-occurring conditions are key factors that may contribute to higher mortality rates</a:t>
            </a:r>
          </a:p>
          <a:p>
            <a:pPr marL="0" marR="0" lvl="0" indent="0" algn="l" rtl="0">
              <a:lnSpc>
                <a:spcPct val="115000"/>
              </a:lnSpc>
              <a:spcBef>
                <a:spcPts val="0"/>
              </a:spcBef>
              <a:spcAft>
                <a:spcPts val="0"/>
              </a:spcAft>
              <a:buNone/>
            </a:pPr>
            <a:endParaRPr lang="en-US" sz="700" dirty="0"/>
          </a:p>
        </p:txBody>
      </p:sp>
    </p:spTree>
    <p:extLst>
      <p:ext uri="{BB962C8B-B14F-4D97-AF65-F5344CB8AC3E}">
        <p14:creationId xmlns:p14="http://schemas.microsoft.com/office/powerpoint/2010/main" val="12053288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67">
          <a:extLst>
            <a:ext uri="{FF2B5EF4-FFF2-40B4-BE49-F238E27FC236}">
              <a16:creationId xmlns:a16="http://schemas.microsoft.com/office/drawing/2014/main" id="{18BE79BA-D9EC-FE19-D1B5-B6D19702EA67}"/>
            </a:ext>
          </a:extLst>
        </p:cNvPr>
        <p:cNvGrpSpPr/>
        <p:nvPr/>
      </p:nvGrpSpPr>
      <p:grpSpPr>
        <a:xfrm>
          <a:off x="0" y="0"/>
          <a:ext cx="0" cy="0"/>
          <a:chOff x="0" y="0"/>
          <a:chExt cx="0" cy="0"/>
        </a:xfrm>
      </p:grpSpPr>
      <p:pic>
        <p:nvPicPr>
          <p:cNvPr id="268" name="Google Shape;268;p24">
            <a:extLst>
              <a:ext uri="{FF2B5EF4-FFF2-40B4-BE49-F238E27FC236}">
                <a16:creationId xmlns:a16="http://schemas.microsoft.com/office/drawing/2014/main" id="{0B55BE63-3947-C615-AD26-11AF98CC74C8}"/>
              </a:ext>
            </a:extLst>
          </p:cNvPr>
          <p:cNvPicPr preferRelativeResize="0"/>
          <p:nvPr/>
        </p:nvPicPr>
        <p:blipFill>
          <a:blip r:embed="rId3">
            <a:alphaModFix/>
          </a:blip>
          <a:stretch>
            <a:fillRect/>
          </a:stretch>
        </p:blipFill>
        <p:spPr>
          <a:xfrm>
            <a:off x="0" y="-8357"/>
            <a:ext cx="9144003" cy="2741415"/>
          </a:xfrm>
          <a:prstGeom prst="rect">
            <a:avLst/>
          </a:prstGeom>
          <a:noFill/>
          <a:ln>
            <a:noFill/>
          </a:ln>
        </p:spPr>
      </p:pic>
      <p:pic>
        <p:nvPicPr>
          <p:cNvPr id="269" name="Google Shape;269;p24">
            <a:extLst>
              <a:ext uri="{FF2B5EF4-FFF2-40B4-BE49-F238E27FC236}">
                <a16:creationId xmlns:a16="http://schemas.microsoft.com/office/drawing/2014/main" id="{CE962289-334C-550E-797C-D4E4EA2CB4F8}"/>
              </a:ext>
            </a:extLst>
          </p:cNvPr>
          <p:cNvPicPr preferRelativeResize="0"/>
          <p:nvPr/>
        </p:nvPicPr>
        <p:blipFill>
          <a:blip r:embed="rId4">
            <a:alphaModFix/>
          </a:blip>
          <a:stretch>
            <a:fillRect/>
          </a:stretch>
        </p:blipFill>
        <p:spPr>
          <a:xfrm>
            <a:off x="6192950" y="2614556"/>
            <a:ext cx="2640051" cy="2838181"/>
          </a:xfrm>
          <a:prstGeom prst="rect">
            <a:avLst/>
          </a:prstGeom>
          <a:noFill/>
          <a:ln>
            <a:noFill/>
          </a:ln>
        </p:spPr>
      </p:pic>
      <p:sp>
        <p:nvSpPr>
          <p:cNvPr id="270" name="Google Shape;270;p24">
            <a:extLst>
              <a:ext uri="{FF2B5EF4-FFF2-40B4-BE49-F238E27FC236}">
                <a16:creationId xmlns:a16="http://schemas.microsoft.com/office/drawing/2014/main" id="{F9B50DCD-1B79-3660-5E28-44729D6A2711}"/>
              </a:ext>
            </a:extLst>
          </p:cNvPr>
          <p:cNvSpPr txBox="1"/>
          <p:nvPr/>
        </p:nvSpPr>
        <p:spPr>
          <a:xfrm>
            <a:off x="84233" y="1883883"/>
            <a:ext cx="8748768" cy="495520"/>
          </a:xfrm>
          <a:prstGeom prst="rect">
            <a:avLst/>
          </a:prstGeom>
          <a:noFill/>
          <a:ln>
            <a:noFill/>
          </a:ln>
        </p:spPr>
        <p:txBody>
          <a:bodyPr spcFirstLastPara="1" wrap="square" lIns="0" tIns="0" rIns="0" bIns="0" anchor="t" anchorCtr="0">
            <a:spAutoFit/>
          </a:bodyPr>
          <a:lstStyle/>
          <a:p>
            <a:pPr marL="0" marR="0" lvl="0" indent="0" algn="l" defTabSz="914400" rtl="0" eaLnBrk="1" fontAlgn="auto" latinLnBrk="0" hangingPunct="1">
              <a:lnSpc>
                <a:spcPct val="139995"/>
              </a:lnSpc>
              <a:spcBef>
                <a:spcPts val="0"/>
              </a:spcBef>
              <a:spcAft>
                <a:spcPts val="0"/>
              </a:spcAft>
              <a:buClr>
                <a:srgbClr val="000000"/>
              </a:buClr>
              <a:buSzTx/>
              <a:buFont typeface="Arial"/>
              <a:buNone/>
              <a:tabLst/>
              <a:defRPr/>
            </a:pPr>
            <a:r>
              <a:rPr kumimoji="0" lang="en-US" sz="2300" b="0" i="0" u="none" strike="noStrike" kern="0" cap="none" spc="0" normalizeH="0" baseline="0" noProof="0" dirty="0">
                <a:ln>
                  <a:noFill/>
                </a:ln>
                <a:solidFill>
                  <a:schemeClr val="bg2"/>
                </a:solidFill>
                <a:effectLst/>
                <a:uLnTx/>
                <a:uFillTx/>
                <a:latin typeface="Palanquin Dark"/>
                <a:ea typeface="Palanquin Dark"/>
                <a:cs typeface="Palanquin Dark"/>
                <a:sym typeface="Palanquin Dark"/>
              </a:rPr>
              <a:t>Based on these findings, the following actions are recommended:</a:t>
            </a:r>
            <a:endParaRPr kumimoji="0" lang="en-US" sz="700" b="0" i="0" u="none" strike="noStrike" kern="0" cap="none" spc="0" normalizeH="0" baseline="0" noProof="0" dirty="0">
              <a:ln>
                <a:noFill/>
              </a:ln>
              <a:solidFill>
                <a:schemeClr val="bg2"/>
              </a:solidFill>
              <a:effectLst/>
              <a:uLnTx/>
              <a:uFillTx/>
              <a:latin typeface="Arial"/>
              <a:cs typeface="Arial"/>
              <a:sym typeface="Arial"/>
            </a:endParaRPr>
          </a:p>
        </p:txBody>
      </p:sp>
      <p:sp>
        <p:nvSpPr>
          <p:cNvPr id="276" name="Google Shape;276;p24">
            <a:extLst>
              <a:ext uri="{FF2B5EF4-FFF2-40B4-BE49-F238E27FC236}">
                <a16:creationId xmlns:a16="http://schemas.microsoft.com/office/drawing/2014/main" id="{2EFA5191-5CF0-EDDE-F6DC-FF0AEA391ABE}"/>
              </a:ext>
            </a:extLst>
          </p:cNvPr>
          <p:cNvSpPr txBox="1"/>
          <p:nvPr/>
        </p:nvSpPr>
        <p:spPr>
          <a:xfrm>
            <a:off x="160981" y="2854502"/>
            <a:ext cx="7620901" cy="1789592"/>
          </a:xfrm>
          <a:prstGeom prst="rect">
            <a:avLst/>
          </a:prstGeom>
          <a:noFill/>
          <a:ln>
            <a:noFill/>
          </a:ln>
        </p:spPr>
        <p:txBody>
          <a:bodyPr spcFirstLastPara="1" wrap="square" lIns="0" tIns="0" rIns="0" bIns="0" anchor="t" anchorCtr="0">
            <a:spAutoFit/>
          </a:bodyPr>
          <a:lstStyle/>
          <a:p>
            <a:pPr marL="285750" marR="0" lvl="0" indent="-285750">
              <a:lnSpc>
                <a:spcPct val="107000"/>
              </a:lnSpc>
              <a:spcAft>
                <a:spcPts val="800"/>
              </a:spcAft>
              <a:buSzPts val="1000"/>
              <a:buFont typeface="Wingdings" panose="05000000000000000000" pitchFamily="2" charset="2"/>
              <a:buChar char="q"/>
              <a:tabLst>
                <a:tab pos="457200" algn="l"/>
              </a:tabLst>
            </a:pPr>
            <a:r>
              <a:rPr lang="en-US" sz="1800" b="1" kern="100" dirty="0">
                <a:solidFill>
                  <a:schemeClr val="tx1"/>
                </a:solidFill>
                <a:effectLst/>
                <a:latin typeface="Palanquin" panose="020B0004020203020204" pitchFamily="34" charset="0"/>
                <a:ea typeface="Calibri" panose="020F0502020204030204" pitchFamily="34" charset="0"/>
                <a:cs typeface="Palanquin" panose="020B0004020203020204" pitchFamily="34" charset="0"/>
              </a:rPr>
              <a:t>Proactive Vaccination: Prioritize 65+ vaccination for maximum protection.</a:t>
            </a:r>
          </a:p>
          <a:p>
            <a:pPr marL="285750" marR="0" lvl="0" indent="-285750">
              <a:lnSpc>
                <a:spcPct val="107000"/>
              </a:lnSpc>
              <a:spcAft>
                <a:spcPts val="800"/>
              </a:spcAft>
              <a:buSzPts val="1000"/>
              <a:buFont typeface="Wingdings" panose="05000000000000000000" pitchFamily="2" charset="2"/>
              <a:buChar char="q"/>
              <a:tabLst>
                <a:tab pos="457200" algn="l"/>
              </a:tabLst>
            </a:pPr>
            <a:r>
              <a:rPr lang="en-US" sz="1800" b="1" kern="100" dirty="0">
                <a:solidFill>
                  <a:schemeClr val="tx1"/>
                </a:solidFill>
                <a:effectLst/>
                <a:latin typeface="Palanquin" panose="020B0004020203020204" pitchFamily="34" charset="0"/>
                <a:ea typeface="Calibri" panose="020F0502020204030204" pitchFamily="34" charset="0"/>
                <a:cs typeface="Palanquin" panose="020B0004020203020204" pitchFamily="34" charset="0"/>
              </a:rPr>
              <a:t>Timely Treatment: Enhance early detection and rapid antiviral access.</a:t>
            </a:r>
          </a:p>
          <a:p>
            <a:pPr marL="285750" marR="0" lvl="0" indent="-285750">
              <a:lnSpc>
                <a:spcPct val="107000"/>
              </a:lnSpc>
              <a:spcAft>
                <a:spcPts val="800"/>
              </a:spcAft>
              <a:buSzPts val="1000"/>
              <a:buFont typeface="Wingdings" panose="05000000000000000000" pitchFamily="2" charset="2"/>
              <a:buChar char="q"/>
              <a:tabLst>
                <a:tab pos="457200" algn="l"/>
              </a:tabLst>
            </a:pPr>
            <a:r>
              <a:rPr lang="en-US" sz="1800" b="1" kern="100" dirty="0">
                <a:solidFill>
                  <a:schemeClr val="tx1"/>
                </a:solidFill>
                <a:effectLst/>
                <a:latin typeface="Palanquin" panose="020B0004020203020204" pitchFamily="34" charset="0"/>
                <a:ea typeface="Calibri" panose="020F0502020204030204" pitchFamily="34" charset="0"/>
                <a:cs typeface="Palanquin" panose="020B0004020203020204" pitchFamily="34" charset="0"/>
              </a:rPr>
              <a:t>Informed Public: Boost awareness on senior-specific risks and prevention</a:t>
            </a:r>
            <a:endParaRPr lang="en-US" sz="700" dirty="0"/>
          </a:p>
        </p:txBody>
      </p:sp>
    </p:spTree>
    <p:extLst>
      <p:ext uri="{BB962C8B-B14F-4D97-AF65-F5344CB8AC3E}">
        <p14:creationId xmlns:p14="http://schemas.microsoft.com/office/powerpoint/2010/main" val="33185102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37171"/>
        </a:solidFill>
        <a:effectLst/>
      </p:bgPr>
    </p:bg>
    <p:spTree>
      <p:nvGrpSpPr>
        <p:cNvPr id="1" name="Shape 252"/>
        <p:cNvGrpSpPr/>
        <p:nvPr/>
      </p:nvGrpSpPr>
      <p:grpSpPr>
        <a:xfrm>
          <a:off x="0" y="0"/>
          <a:ext cx="0" cy="0"/>
          <a:chOff x="0" y="0"/>
          <a:chExt cx="0" cy="0"/>
        </a:xfrm>
      </p:grpSpPr>
      <p:pic>
        <p:nvPicPr>
          <p:cNvPr id="253" name="Google Shape;253;p23"/>
          <p:cNvPicPr preferRelativeResize="0"/>
          <p:nvPr/>
        </p:nvPicPr>
        <p:blipFill>
          <a:blip r:embed="rId3">
            <a:alphaModFix/>
          </a:blip>
          <a:stretch>
            <a:fillRect/>
          </a:stretch>
        </p:blipFill>
        <p:spPr>
          <a:xfrm>
            <a:off x="6543507" y="360305"/>
            <a:ext cx="2211424" cy="2377404"/>
          </a:xfrm>
          <a:prstGeom prst="rect">
            <a:avLst/>
          </a:prstGeom>
          <a:noFill/>
          <a:ln>
            <a:noFill/>
          </a:ln>
        </p:spPr>
      </p:pic>
      <p:sp>
        <p:nvSpPr>
          <p:cNvPr id="263" name="Google Shape;263;p23"/>
          <p:cNvSpPr txBox="1"/>
          <p:nvPr/>
        </p:nvSpPr>
        <p:spPr>
          <a:xfrm>
            <a:off x="672576" y="685831"/>
            <a:ext cx="4117096" cy="453201"/>
          </a:xfrm>
          <a:prstGeom prst="rect">
            <a:avLst/>
          </a:prstGeom>
          <a:noFill/>
          <a:ln>
            <a:noFill/>
          </a:ln>
        </p:spPr>
        <p:txBody>
          <a:bodyPr spcFirstLastPara="1" wrap="square" lIns="0" tIns="0" rIns="0" bIns="0" anchor="t" anchorCtr="0">
            <a:spAutoFit/>
          </a:bodyPr>
          <a:lstStyle/>
          <a:p>
            <a:pPr marL="0" marR="0" lvl="0" indent="0" algn="l" rtl="0">
              <a:lnSpc>
                <a:spcPct val="95002"/>
              </a:lnSpc>
              <a:spcBef>
                <a:spcPts val="0"/>
              </a:spcBef>
              <a:spcAft>
                <a:spcPts val="0"/>
              </a:spcAft>
              <a:buNone/>
            </a:pPr>
            <a:r>
              <a:rPr lang="en-US" sz="3100" b="0" i="0" u="none" strike="noStrike" cap="none" dirty="0">
                <a:solidFill>
                  <a:srgbClr val="FFFFFF"/>
                </a:solidFill>
                <a:latin typeface="Archivo Black"/>
                <a:ea typeface="Archivo Black"/>
                <a:cs typeface="Archivo Black"/>
                <a:sym typeface="Archivo Black"/>
              </a:rPr>
              <a:t>Limitations</a:t>
            </a:r>
            <a:endParaRPr sz="700" dirty="0"/>
          </a:p>
        </p:txBody>
      </p:sp>
      <p:sp>
        <p:nvSpPr>
          <p:cNvPr id="3" name="TextBox 2">
            <a:extLst>
              <a:ext uri="{FF2B5EF4-FFF2-40B4-BE49-F238E27FC236}">
                <a16:creationId xmlns:a16="http://schemas.microsoft.com/office/drawing/2014/main" id="{5DC1CCEC-A287-B3F0-30D1-C4F17F893AE4}"/>
              </a:ext>
            </a:extLst>
          </p:cNvPr>
          <p:cNvSpPr txBox="1"/>
          <p:nvPr/>
        </p:nvSpPr>
        <p:spPr>
          <a:xfrm>
            <a:off x="572564" y="1549007"/>
            <a:ext cx="5442474" cy="1014380"/>
          </a:xfrm>
          <a:prstGeom prst="rect">
            <a:avLst/>
          </a:prstGeom>
          <a:noFill/>
        </p:spPr>
        <p:txBody>
          <a:bodyPr wrap="square">
            <a:spAutoFit/>
          </a:bodyPr>
          <a:lstStyle/>
          <a:p>
            <a:pPr marL="285750" marR="0" indent="-285750">
              <a:lnSpc>
                <a:spcPct val="107000"/>
              </a:lnSpc>
              <a:spcAft>
                <a:spcPts val="800"/>
              </a:spcAft>
              <a:buFont typeface="Wingdings" panose="05000000000000000000" pitchFamily="2" charset="2"/>
              <a:buChar char="q"/>
            </a:pPr>
            <a:r>
              <a:rPr lang="en-US" kern="100" dirty="0">
                <a:solidFill>
                  <a:schemeClr val="tx1"/>
                </a:solidFill>
                <a:latin typeface="Palanquin" panose="020B0004020203020204" pitchFamily="34" charset="0"/>
                <a:ea typeface="Calibri" panose="020F0502020204030204" pitchFamily="34" charset="0"/>
                <a:cs typeface="Palanquin" panose="020B0004020203020204" pitchFamily="34" charset="0"/>
              </a:rPr>
              <a:t>The </a:t>
            </a:r>
            <a:r>
              <a:rPr lang="en-US" sz="1400" kern="100" dirty="0">
                <a:solidFill>
                  <a:schemeClr val="tx1"/>
                </a:solidFill>
                <a:effectLst/>
                <a:latin typeface="Palanquin" panose="020B0004020203020204" pitchFamily="34" charset="0"/>
                <a:ea typeface="Calibri" panose="020F0502020204030204" pitchFamily="34" charset="0"/>
                <a:cs typeface="Palanquin" panose="020B0004020203020204" pitchFamily="34" charset="0"/>
              </a:rPr>
              <a:t>analysis was limited by the availability of aggregate data, which lacked individual-level patient information. Additionally, underreporting and inconsistencies in testing protocols may have affected the accuracy of our results.</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1">
          <a:extLst>
            <a:ext uri="{FF2B5EF4-FFF2-40B4-BE49-F238E27FC236}">
              <a16:creationId xmlns:a16="http://schemas.microsoft.com/office/drawing/2014/main" id="{0091D9CE-A0CD-634A-9E0C-3C6A2C1EEF0C}"/>
            </a:ext>
          </a:extLst>
        </p:cNvPr>
        <p:cNvGrpSpPr/>
        <p:nvPr/>
      </p:nvGrpSpPr>
      <p:grpSpPr>
        <a:xfrm>
          <a:off x="0" y="0"/>
          <a:ext cx="0" cy="0"/>
          <a:chOff x="0" y="0"/>
          <a:chExt cx="0" cy="0"/>
        </a:xfrm>
      </p:grpSpPr>
      <p:sp>
        <p:nvSpPr>
          <p:cNvPr id="212" name="Google Shape;212;p20">
            <a:extLst>
              <a:ext uri="{FF2B5EF4-FFF2-40B4-BE49-F238E27FC236}">
                <a16:creationId xmlns:a16="http://schemas.microsoft.com/office/drawing/2014/main" id="{16E70A3C-8D47-7054-B8DC-2B827CDAA7B1}"/>
              </a:ext>
            </a:extLst>
          </p:cNvPr>
          <p:cNvSpPr txBox="1"/>
          <p:nvPr/>
        </p:nvSpPr>
        <p:spPr>
          <a:xfrm>
            <a:off x="575792" y="496064"/>
            <a:ext cx="7660951" cy="453201"/>
          </a:xfrm>
          <a:prstGeom prst="rect">
            <a:avLst/>
          </a:prstGeom>
          <a:noFill/>
          <a:ln>
            <a:noFill/>
          </a:ln>
        </p:spPr>
        <p:txBody>
          <a:bodyPr spcFirstLastPara="1" wrap="square" lIns="0" tIns="0" rIns="0" bIns="0" anchor="t" anchorCtr="0">
            <a:spAutoFit/>
          </a:bodyPr>
          <a:lstStyle/>
          <a:p>
            <a:pPr marL="0" marR="0" lvl="0" indent="0" algn="l" rtl="0">
              <a:lnSpc>
                <a:spcPct val="95002"/>
              </a:lnSpc>
              <a:spcBef>
                <a:spcPts val="0"/>
              </a:spcBef>
              <a:spcAft>
                <a:spcPts val="0"/>
              </a:spcAft>
              <a:buNone/>
            </a:pPr>
            <a:r>
              <a:rPr lang="en-US" sz="3100" b="0" i="0" u="none" strike="noStrike" cap="none" dirty="0">
                <a:solidFill>
                  <a:srgbClr val="FFFFFF"/>
                </a:solidFill>
                <a:latin typeface="Archivo Black"/>
                <a:ea typeface="Archivo Black"/>
                <a:cs typeface="Archivo Black"/>
                <a:sym typeface="Archivo Black"/>
              </a:rPr>
              <a:t>Further Research </a:t>
            </a:r>
            <a:r>
              <a:rPr lang="en-US" sz="3100" dirty="0">
                <a:solidFill>
                  <a:srgbClr val="FFFFFF"/>
                </a:solidFill>
                <a:latin typeface="Archivo Black"/>
                <a:ea typeface="Archivo Black"/>
                <a:cs typeface="Archivo Black"/>
                <a:sym typeface="Archivo Black"/>
              </a:rPr>
              <a:t>S</a:t>
            </a:r>
            <a:r>
              <a:rPr lang="en-US" sz="3100" b="0" i="0" u="none" strike="noStrike" cap="none" dirty="0">
                <a:solidFill>
                  <a:srgbClr val="FFFFFF"/>
                </a:solidFill>
                <a:latin typeface="Archivo Black"/>
                <a:ea typeface="Archivo Black"/>
                <a:cs typeface="Archivo Black"/>
                <a:sym typeface="Archivo Black"/>
              </a:rPr>
              <a:t>hould </a:t>
            </a:r>
            <a:r>
              <a:rPr lang="en-US" sz="3100" dirty="0">
                <a:solidFill>
                  <a:srgbClr val="FFFFFF"/>
                </a:solidFill>
                <a:latin typeface="Archivo Black"/>
                <a:ea typeface="Archivo Black"/>
                <a:cs typeface="Archivo Black"/>
                <a:sym typeface="Archivo Black"/>
              </a:rPr>
              <a:t>F</a:t>
            </a:r>
            <a:r>
              <a:rPr lang="en-US" sz="3100" b="0" i="0" u="none" strike="noStrike" cap="none" dirty="0">
                <a:solidFill>
                  <a:srgbClr val="FFFFFF"/>
                </a:solidFill>
                <a:latin typeface="Archivo Black"/>
                <a:ea typeface="Archivo Black"/>
                <a:cs typeface="Archivo Black"/>
                <a:sym typeface="Archivo Black"/>
              </a:rPr>
              <a:t>ocus </a:t>
            </a:r>
            <a:r>
              <a:rPr lang="en-US" sz="3100" dirty="0">
                <a:solidFill>
                  <a:srgbClr val="FFFFFF"/>
                </a:solidFill>
                <a:latin typeface="Archivo Black"/>
                <a:ea typeface="Archivo Black"/>
                <a:cs typeface="Archivo Black"/>
                <a:sym typeface="Archivo Black"/>
              </a:rPr>
              <a:t>O</a:t>
            </a:r>
            <a:r>
              <a:rPr lang="en-US" sz="3100" b="0" i="0" u="none" strike="noStrike" cap="none" dirty="0">
                <a:solidFill>
                  <a:srgbClr val="FFFFFF"/>
                </a:solidFill>
                <a:latin typeface="Archivo Black"/>
                <a:ea typeface="Archivo Black"/>
                <a:cs typeface="Archivo Black"/>
                <a:sym typeface="Archivo Black"/>
              </a:rPr>
              <a:t>n</a:t>
            </a:r>
          </a:p>
        </p:txBody>
      </p:sp>
      <p:sp>
        <p:nvSpPr>
          <p:cNvPr id="6" name="TextBox 5">
            <a:extLst>
              <a:ext uri="{FF2B5EF4-FFF2-40B4-BE49-F238E27FC236}">
                <a16:creationId xmlns:a16="http://schemas.microsoft.com/office/drawing/2014/main" id="{AC7FB9CA-28B8-4792-97DB-3AF991A018D6}"/>
              </a:ext>
            </a:extLst>
          </p:cNvPr>
          <p:cNvSpPr txBox="1"/>
          <p:nvPr/>
        </p:nvSpPr>
        <p:spPr>
          <a:xfrm>
            <a:off x="671512" y="1328738"/>
            <a:ext cx="7800975" cy="1384995"/>
          </a:xfrm>
          <a:prstGeom prst="rect">
            <a:avLst/>
          </a:prstGeom>
          <a:noFill/>
        </p:spPr>
        <p:txBody>
          <a:bodyPr wrap="square">
            <a:spAutoFit/>
          </a:bodyPr>
          <a:lstStyle/>
          <a:p>
            <a:pPr marL="285750" indent="-285750">
              <a:buFont typeface="Wingdings" panose="05000000000000000000" pitchFamily="2" charset="2"/>
              <a:buChar char="q"/>
            </a:pPr>
            <a:r>
              <a:rPr lang="en-US" dirty="0">
                <a:solidFill>
                  <a:schemeClr val="tx1"/>
                </a:solidFill>
                <a:latin typeface="Palanquin" panose="020B0004020203020204" pitchFamily="34" charset="0"/>
                <a:cs typeface="Palanquin" panose="020B0004020203020204" pitchFamily="34" charset="0"/>
              </a:rPr>
              <a:t> Acquiring more granular data to enable a deeper understanding of individual risk factors</a:t>
            </a:r>
          </a:p>
          <a:p>
            <a:endParaRPr lang="en-US" dirty="0">
              <a:solidFill>
                <a:schemeClr val="tx1"/>
              </a:solidFill>
              <a:latin typeface="Palanquin" panose="020B0004020203020204" pitchFamily="34" charset="0"/>
              <a:cs typeface="Palanquin" panose="020B0004020203020204" pitchFamily="34" charset="0"/>
            </a:endParaRPr>
          </a:p>
          <a:p>
            <a:pPr marL="285750" indent="-285750">
              <a:buFont typeface="Wingdings" panose="05000000000000000000" pitchFamily="2" charset="2"/>
              <a:buChar char="q"/>
            </a:pPr>
            <a:r>
              <a:rPr lang="en-US" dirty="0">
                <a:solidFill>
                  <a:schemeClr val="tx1"/>
                </a:solidFill>
                <a:latin typeface="Palanquin" panose="020B0004020203020204" pitchFamily="34" charset="0"/>
                <a:cs typeface="Palanquin" panose="020B0004020203020204" pitchFamily="34" charset="0"/>
              </a:rPr>
              <a:t>Conducting long-term trend analysis to identify emerging patterns and predict future outbreaks</a:t>
            </a:r>
          </a:p>
          <a:p>
            <a:endParaRPr lang="en-US" dirty="0">
              <a:solidFill>
                <a:schemeClr val="tx1"/>
              </a:solidFill>
              <a:latin typeface="Palanquin" panose="020B0004020203020204" pitchFamily="34" charset="0"/>
              <a:cs typeface="Palanquin" panose="020B0004020203020204" pitchFamily="34" charset="0"/>
            </a:endParaRPr>
          </a:p>
          <a:p>
            <a:pPr marL="285750" indent="-285750">
              <a:buFont typeface="Wingdings" panose="05000000000000000000" pitchFamily="2" charset="2"/>
              <a:buChar char="q"/>
            </a:pPr>
            <a:r>
              <a:rPr lang="en-US" dirty="0">
                <a:solidFill>
                  <a:schemeClr val="tx1"/>
                </a:solidFill>
                <a:latin typeface="Palanquin" panose="020B0004020203020204" pitchFamily="34" charset="0"/>
                <a:cs typeface="Palanquin" panose="020B0004020203020204" pitchFamily="34" charset="0"/>
              </a:rPr>
              <a:t> Evaluating the cost-effectiveness of different intervention strategies to optimize resource allocation</a:t>
            </a:r>
          </a:p>
        </p:txBody>
      </p:sp>
    </p:spTree>
    <p:extLst>
      <p:ext uri="{BB962C8B-B14F-4D97-AF65-F5344CB8AC3E}">
        <p14:creationId xmlns:p14="http://schemas.microsoft.com/office/powerpoint/2010/main" val="881178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37171"/>
        </a:solidFill>
        <a:effectLst/>
      </p:bgPr>
    </p:bg>
    <p:spTree>
      <p:nvGrpSpPr>
        <p:cNvPr id="1" name="Shape 267"/>
        <p:cNvGrpSpPr/>
        <p:nvPr/>
      </p:nvGrpSpPr>
      <p:grpSpPr>
        <a:xfrm>
          <a:off x="0" y="0"/>
          <a:ext cx="0" cy="0"/>
          <a:chOff x="0" y="0"/>
          <a:chExt cx="0" cy="0"/>
        </a:xfrm>
      </p:grpSpPr>
      <p:pic>
        <p:nvPicPr>
          <p:cNvPr id="268" name="Google Shape;268;p24"/>
          <p:cNvPicPr preferRelativeResize="0"/>
          <p:nvPr/>
        </p:nvPicPr>
        <p:blipFill>
          <a:blip r:embed="rId3">
            <a:alphaModFix/>
          </a:blip>
          <a:stretch>
            <a:fillRect/>
          </a:stretch>
        </p:blipFill>
        <p:spPr>
          <a:xfrm>
            <a:off x="0" y="-8357"/>
            <a:ext cx="9144003" cy="2741415"/>
          </a:xfrm>
          <a:prstGeom prst="rect">
            <a:avLst/>
          </a:prstGeom>
          <a:noFill/>
          <a:ln>
            <a:noFill/>
          </a:ln>
        </p:spPr>
      </p:pic>
      <p:pic>
        <p:nvPicPr>
          <p:cNvPr id="269" name="Google Shape;269;p24"/>
          <p:cNvPicPr preferRelativeResize="0"/>
          <p:nvPr/>
        </p:nvPicPr>
        <p:blipFill>
          <a:blip r:embed="rId4">
            <a:alphaModFix/>
          </a:blip>
          <a:stretch>
            <a:fillRect/>
          </a:stretch>
        </p:blipFill>
        <p:spPr>
          <a:xfrm>
            <a:off x="6192950" y="2614556"/>
            <a:ext cx="2640051" cy="2838181"/>
          </a:xfrm>
          <a:prstGeom prst="rect">
            <a:avLst/>
          </a:prstGeom>
          <a:noFill/>
          <a:ln>
            <a:noFill/>
          </a:ln>
        </p:spPr>
      </p:pic>
      <p:sp>
        <p:nvSpPr>
          <p:cNvPr id="270" name="Google Shape;270;p24"/>
          <p:cNvSpPr txBox="1"/>
          <p:nvPr/>
        </p:nvSpPr>
        <p:spPr>
          <a:xfrm>
            <a:off x="588114" y="1729602"/>
            <a:ext cx="7348593" cy="584775"/>
          </a:xfrm>
          <a:prstGeom prst="rect">
            <a:avLst/>
          </a:prstGeom>
          <a:noFill/>
          <a:ln>
            <a:noFill/>
          </a:ln>
        </p:spPr>
        <p:txBody>
          <a:bodyPr spcFirstLastPara="1" wrap="square" lIns="0" tIns="0" rIns="0" bIns="0" anchor="t" anchorCtr="0">
            <a:spAutoFit/>
          </a:bodyPr>
          <a:lstStyle/>
          <a:p>
            <a:pPr marL="0" marR="0" lvl="0" indent="0" algn="l" rtl="0">
              <a:lnSpc>
                <a:spcPct val="95002"/>
              </a:lnSpc>
              <a:spcBef>
                <a:spcPts val="0"/>
              </a:spcBef>
              <a:spcAft>
                <a:spcPts val="0"/>
              </a:spcAft>
              <a:buNone/>
            </a:pPr>
            <a:r>
              <a:rPr lang="en-US" sz="2000" b="0" i="0" u="none" strike="noStrike" cap="none" dirty="0">
                <a:solidFill>
                  <a:srgbClr val="FFFFFF"/>
                </a:solidFill>
                <a:latin typeface="Archivo Black"/>
                <a:ea typeface="Archivo Black"/>
                <a:cs typeface="Archivo Black"/>
                <a:sym typeface="Archivo Black"/>
              </a:rPr>
              <a:t>To monitor the impact of these recommendations, the following metrics are proposed: </a:t>
            </a:r>
            <a:endParaRPr sz="2000" dirty="0"/>
          </a:p>
        </p:txBody>
      </p:sp>
      <p:sp>
        <p:nvSpPr>
          <p:cNvPr id="271" name="Google Shape;271;p24"/>
          <p:cNvSpPr txBox="1"/>
          <p:nvPr/>
        </p:nvSpPr>
        <p:spPr>
          <a:xfrm>
            <a:off x="666695" y="3033237"/>
            <a:ext cx="8166306" cy="1508105"/>
          </a:xfrm>
          <a:prstGeom prst="rect">
            <a:avLst/>
          </a:prstGeom>
          <a:noFill/>
          <a:ln>
            <a:noFill/>
          </a:ln>
        </p:spPr>
        <p:txBody>
          <a:bodyPr spcFirstLastPara="1" wrap="square" lIns="0" tIns="0" rIns="0" bIns="0" anchor="t" anchorCtr="0">
            <a:spAutoFit/>
          </a:bodyPr>
          <a:lstStyle/>
          <a:p>
            <a:pPr marL="285750" marR="0" lvl="0" indent="-285750" algn="l" rtl="0">
              <a:lnSpc>
                <a:spcPct val="139995"/>
              </a:lnSpc>
              <a:spcBef>
                <a:spcPts val="0"/>
              </a:spcBef>
              <a:spcAft>
                <a:spcPts val="0"/>
              </a:spcAft>
              <a:buFont typeface="Wingdings" panose="05000000000000000000" pitchFamily="2" charset="2"/>
              <a:buChar char="q"/>
            </a:pPr>
            <a:r>
              <a:rPr lang="en-US" b="0" i="0" u="none" strike="noStrike" cap="none" dirty="0">
                <a:solidFill>
                  <a:srgbClr val="92FFD5"/>
                </a:solidFill>
                <a:latin typeface="Palanquin Dark"/>
                <a:ea typeface="Palanquin Dark"/>
                <a:cs typeface="Palanquin Dark"/>
                <a:sym typeface="Palanquin Dark"/>
              </a:rPr>
              <a:t> Hospitalization rates per 100,000 for the 65+ age group, measuring the effectiveness of preventive measures</a:t>
            </a:r>
          </a:p>
          <a:p>
            <a:pPr marL="0" marR="0" lvl="0" indent="0" algn="l" rtl="0">
              <a:lnSpc>
                <a:spcPct val="139995"/>
              </a:lnSpc>
              <a:spcBef>
                <a:spcPts val="0"/>
              </a:spcBef>
              <a:spcAft>
                <a:spcPts val="0"/>
              </a:spcAft>
              <a:buNone/>
            </a:pPr>
            <a:endParaRPr lang="en-US" b="0" i="0" u="none" strike="noStrike" cap="none" dirty="0">
              <a:solidFill>
                <a:srgbClr val="92FFD5"/>
              </a:solidFill>
              <a:latin typeface="Palanquin Dark"/>
              <a:ea typeface="Palanquin Dark"/>
              <a:cs typeface="Palanquin Dark"/>
              <a:sym typeface="Palanquin Dark"/>
            </a:endParaRPr>
          </a:p>
          <a:p>
            <a:pPr marL="285750" marR="0" lvl="0" indent="-285750" algn="l" rtl="0">
              <a:lnSpc>
                <a:spcPct val="139995"/>
              </a:lnSpc>
              <a:spcBef>
                <a:spcPts val="0"/>
              </a:spcBef>
              <a:spcAft>
                <a:spcPts val="0"/>
              </a:spcAft>
              <a:buFont typeface="Wingdings" panose="05000000000000000000" pitchFamily="2" charset="2"/>
              <a:buChar char="q"/>
            </a:pPr>
            <a:r>
              <a:rPr lang="en-US" b="0" i="0" u="none" strike="noStrike" cap="none" dirty="0">
                <a:solidFill>
                  <a:srgbClr val="92FFD5"/>
                </a:solidFill>
                <a:latin typeface="Palanquin Dark"/>
                <a:ea typeface="Palanquin Dark"/>
                <a:cs typeface="Palanquin Dark"/>
                <a:sym typeface="Palanquin Dark"/>
              </a:rPr>
              <a:t>Years of Life Lost (YLL) due to influenza mortality, assessing the overall impact of influenza on the elderly population.</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37171"/>
        </a:solidFill>
        <a:effectLst/>
      </p:bgPr>
    </p:bg>
    <p:spTree>
      <p:nvGrpSpPr>
        <p:cNvPr id="1" name="Shape 79"/>
        <p:cNvGrpSpPr/>
        <p:nvPr/>
      </p:nvGrpSpPr>
      <p:grpSpPr>
        <a:xfrm>
          <a:off x="0" y="0"/>
          <a:ext cx="0" cy="0"/>
          <a:chOff x="0" y="0"/>
          <a:chExt cx="0" cy="0"/>
        </a:xfrm>
      </p:grpSpPr>
      <p:pic>
        <p:nvPicPr>
          <p:cNvPr id="80" name="Google Shape;80;p12"/>
          <p:cNvPicPr preferRelativeResize="0"/>
          <p:nvPr/>
        </p:nvPicPr>
        <p:blipFill rotWithShape="1">
          <a:blip r:embed="rId3">
            <a:alphaModFix amt="52000"/>
          </a:blip>
          <a:srcRect t="16244" b="16237"/>
          <a:stretch/>
        </p:blipFill>
        <p:spPr>
          <a:xfrm flipH="1">
            <a:off x="0" y="38374"/>
            <a:ext cx="9144001" cy="3271984"/>
          </a:xfrm>
          <a:prstGeom prst="rect">
            <a:avLst/>
          </a:prstGeom>
          <a:noFill/>
          <a:ln>
            <a:noFill/>
          </a:ln>
        </p:spPr>
      </p:pic>
      <p:sp>
        <p:nvSpPr>
          <p:cNvPr id="83" name="Google Shape;83;p12"/>
          <p:cNvSpPr txBox="1"/>
          <p:nvPr/>
        </p:nvSpPr>
        <p:spPr>
          <a:xfrm>
            <a:off x="357187" y="1702128"/>
            <a:ext cx="5700713" cy="84023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endParaRPr lang="en-US" sz="1600" b="0" i="0" u="none" strike="noStrike" cap="none" dirty="0">
              <a:solidFill>
                <a:schemeClr val="bg2"/>
              </a:solidFill>
              <a:latin typeface="Palanquin Dark"/>
              <a:ea typeface="Palanquin Dark"/>
              <a:cs typeface="Palanquin Dark"/>
              <a:sym typeface="Palanquin Dark"/>
            </a:endParaRPr>
          </a:p>
          <a:p>
            <a:pPr marL="0" marR="0" lvl="0" indent="0" algn="l" rtl="0">
              <a:lnSpc>
                <a:spcPct val="140000"/>
              </a:lnSpc>
              <a:spcBef>
                <a:spcPts val="0"/>
              </a:spcBef>
              <a:spcAft>
                <a:spcPts val="0"/>
              </a:spcAft>
              <a:buNone/>
            </a:pPr>
            <a:r>
              <a:rPr lang="en-US" sz="1600" b="0" i="0" u="none" strike="noStrike" cap="none" dirty="0">
                <a:solidFill>
                  <a:schemeClr val="bg2"/>
                </a:solidFill>
                <a:latin typeface="Palanquin Dark"/>
                <a:ea typeface="Palanquin Dark"/>
                <a:cs typeface="Palanquin Dark"/>
                <a:sym typeface="Palanquin Dark"/>
              </a:rPr>
              <a:t>Context: Tackling Influenza's Impact on the Elderly</a:t>
            </a:r>
          </a:p>
          <a:p>
            <a:pPr marL="0" marR="0" lvl="0" indent="0" algn="l" rtl="0">
              <a:lnSpc>
                <a:spcPct val="140000"/>
              </a:lnSpc>
              <a:spcBef>
                <a:spcPts val="0"/>
              </a:spcBef>
              <a:spcAft>
                <a:spcPts val="0"/>
              </a:spcAft>
              <a:buNone/>
            </a:pPr>
            <a:endParaRPr lang="en-US" sz="700" dirty="0"/>
          </a:p>
        </p:txBody>
      </p:sp>
      <p:sp>
        <p:nvSpPr>
          <p:cNvPr id="84" name="Google Shape;84;p12"/>
          <p:cNvSpPr txBox="1"/>
          <p:nvPr/>
        </p:nvSpPr>
        <p:spPr>
          <a:xfrm>
            <a:off x="242890" y="3415407"/>
            <a:ext cx="7698899" cy="1238801"/>
          </a:xfrm>
          <a:prstGeom prst="rect">
            <a:avLst/>
          </a:prstGeom>
          <a:noFill/>
          <a:ln>
            <a:noFill/>
          </a:ln>
        </p:spPr>
        <p:txBody>
          <a:bodyPr spcFirstLastPara="1" wrap="square" lIns="0" tIns="0" rIns="0" bIns="0" anchor="t" anchorCtr="0">
            <a:spAutoFit/>
          </a:bodyPr>
          <a:lstStyle/>
          <a:p>
            <a:pPr marL="0" marR="0" lvl="0" indent="0" algn="l" rtl="0">
              <a:lnSpc>
                <a:spcPct val="115000"/>
              </a:lnSpc>
              <a:spcBef>
                <a:spcPts val="0"/>
              </a:spcBef>
              <a:spcAft>
                <a:spcPts val="0"/>
              </a:spcAft>
              <a:buNone/>
            </a:pPr>
            <a:r>
              <a:rPr lang="en-US" b="0" i="0" u="none" strike="noStrike" cap="none" dirty="0">
                <a:solidFill>
                  <a:schemeClr val="tx1"/>
                </a:solidFill>
                <a:latin typeface="Palanquin"/>
                <a:ea typeface="Palanquin"/>
                <a:cs typeface="Palanquin"/>
                <a:sym typeface="Palanquin"/>
              </a:rPr>
              <a:t>Influenza, commonly known as the flu, poses a significant public health challenge, particularly for the elderly. Each year, it leads to substantial mortality and hospitalization rates, with those aged 65 and older bearing a disproportionate burden, accounting for 70-85% of flu-related deaths annually. Understanding the dynamics of influenza and identifying effective intervention strategies are crucial for mitigating its impact on this vulnerable population.. </a:t>
            </a:r>
            <a:endParaRPr lang="en-US" dirty="0">
              <a:solidFill>
                <a:schemeClr val="tx1"/>
              </a:solidFill>
            </a:endParaRPr>
          </a:p>
        </p:txBody>
      </p:sp>
      <p:grpSp>
        <p:nvGrpSpPr>
          <p:cNvPr id="91" name="Google Shape;91;p12"/>
          <p:cNvGrpSpPr/>
          <p:nvPr/>
        </p:nvGrpSpPr>
        <p:grpSpPr>
          <a:xfrm>
            <a:off x="514350" y="-148985"/>
            <a:ext cx="914552" cy="1252936"/>
            <a:chOff x="0" y="-57150"/>
            <a:chExt cx="635000" cy="869950"/>
          </a:xfrm>
        </p:grpSpPr>
        <p:sp>
          <p:nvSpPr>
            <p:cNvPr id="92" name="Google Shape;92;p12"/>
            <p:cNvSpPr/>
            <p:nvPr/>
          </p:nvSpPr>
          <p:spPr>
            <a:xfrm>
              <a:off x="0" y="0"/>
              <a:ext cx="635000" cy="812800"/>
            </a:xfrm>
            <a:custGeom>
              <a:avLst/>
              <a:gdLst/>
              <a:ahLst/>
              <a:cxnLst/>
              <a:rect l="l" t="t" r="r" b="b"/>
              <a:pathLst>
                <a:path w="635000" h="812800" extrusionOk="0">
                  <a:moveTo>
                    <a:pt x="635000" y="0"/>
                  </a:moveTo>
                  <a:lnTo>
                    <a:pt x="635000" y="698500"/>
                  </a:lnTo>
                  <a:lnTo>
                    <a:pt x="317500" y="812800"/>
                  </a:lnTo>
                  <a:lnTo>
                    <a:pt x="0" y="698500"/>
                  </a:lnTo>
                  <a:lnTo>
                    <a:pt x="0" y="0"/>
                  </a:lnTo>
                  <a:lnTo>
                    <a:pt x="635000" y="0"/>
                  </a:lnTo>
                  <a:close/>
                </a:path>
              </a:pathLst>
            </a:custGeom>
            <a:solidFill>
              <a:srgbClr val="BAFFE5"/>
            </a:solidFill>
            <a:ln>
              <a:noFill/>
            </a:ln>
          </p:spPr>
        </p:sp>
        <p:sp>
          <p:nvSpPr>
            <p:cNvPr id="93" name="Google Shape;93;p12"/>
            <p:cNvSpPr txBox="1"/>
            <p:nvPr/>
          </p:nvSpPr>
          <p:spPr>
            <a:xfrm>
              <a:off x="0" y="-57150"/>
              <a:ext cx="635000" cy="755650"/>
            </a:xfrm>
            <a:prstGeom prst="rect">
              <a:avLst/>
            </a:prstGeom>
            <a:noFill/>
            <a:ln>
              <a:noFill/>
            </a:ln>
          </p:spPr>
          <p:txBody>
            <a:bodyPr spcFirstLastPara="1" wrap="square" lIns="25400" tIns="25400" rIns="25400" bIns="25400" anchor="ctr" anchorCtr="0">
              <a:noAutofit/>
            </a:bodyPr>
            <a:lstStyle/>
            <a:p>
              <a:pPr marL="0" marR="0" lvl="0" indent="0" algn="ctr" rtl="0">
                <a:lnSpc>
                  <a:spcPct val="194388"/>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94" name="Google Shape;94;p12"/>
          <p:cNvSpPr/>
          <p:nvPr/>
        </p:nvSpPr>
        <p:spPr>
          <a:xfrm>
            <a:off x="645001" y="206817"/>
            <a:ext cx="653250" cy="701734"/>
          </a:xfrm>
          <a:custGeom>
            <a:avLst/>
            <a:gdLst/>
            <a:ahLst/>
            <a:cxnLst/>
            <a:rect l="l" t="t" r="r" b="b"/>
            <a:pathLst>
              <a:path w="1306500" h="1403467" extrusionOk="0">
                <a:moveTo>
                  <a:pt x="0" y="0"/>
                </a:moveTo>
                <a:lnTo>
                  <a:pt x="1306500" y="0"/>
                </a:lnTo>
                <a:lnTo>
                  <a:pt x="1306500" y="1403467"/>
                </a:lnTo>
                <a:lnTo>
                  <a:pt x="0" y="1403467"/>
                </a:lnTo>
                <a:lnTo>
                  <a:pt x="0" y="0"/>
                </a:lnTo>
                <a:close/>
              </a:path>
            </a:pathLst>
          </a:custGeom>
          <a:blipFill rotWithShape="1">
            <a:blip r:embed="rId4">
              <a:alphaModFix/>
            </a:blip>
            <a:stretch>
              <a:fillRect/>
            </a:stretch>
          </a:blipFill>
          <a:ln>
            <a:noFill/>
          </a:ln>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92FFD5"/>
        </a:solidFill>
        <a:effectLst/>
      </p:bgPr>
    </p:bg>
    <p:spTree>
      <p:nvGrpSpPr>
        <p:cNvPr id="1" name="Shape 98"/>
        <p:cNvGrpSpPr/>
        <p:nvPr/>
      </p:nvGrpSpPr>
      <p:grpSpPr>
        <a:xfrm>
          <a:off x="0" y="0"/>
          <a:ext cx="0" cy="0"/>
          <a:chOff x="0" y="0"/>
          <a:chExt cx="0" cy="0"/>
        </a:xfrm>
      </p:grpSpPr>
      <p:pic>
        <p:nvPicPr>
          <p:cNvPr id="99" name="Google Shape;99;p13"/>
          <p:cNvPicPr preferRelativeResize="0"/>
          <p:nvPr/>
        </p:nvPicPr>
        <p:blipFill rotWithShape="1">
          <a:blip r:embed="rId3">
            <a:alphaModFix/>
          </a:blip>
          <a:srcRect t="15540"/>
          <a:stretch/>
        </p:blipFill>
        <p:spPr>
          <a:xfrm>
            <a:off x="0" y="0"/>
            <a:ext cx="9144003" cy="5143501"/>
          </a:xfrm>
          <a:prstGeom prst="rect">
            <a:avLst/>
          </a:prstGeom>
          <a:noFill/>
          <a:ln>
            <a:noFill/>
          </a:ln>
        </p:spPr>
      </p:pic>
      <p:pic>
        <p:nvPicPr>
          <p:cNvPr id="100" name="Google Shape;100;p13"/>
          <p:cNvPicPr preferRelativeResize="0"/>
          <p:nvPr/>
        </p:nvPicPr>
        <p:blipFill>
          <a:blip r:embed="rId4">
            <a:alphaModFix/>
          </a:blip>
          <a:stretch>
            <a:fillRect/>
          </a:stretch>
        </p:blipFill>
        <p:spPr>
          <a:xfrm>
            <a:off x="0" y="571500"/>
            <a:ext cx="9144003" cy="4572001"/>
          </a:xfrm>
          <a:prstGeom prst="rect">
            <a:avLst/>
          </a:prstGeom>
          <a:noFill/>
          <a:ln>
            <a:noFill/>
          </a:ln>
        </p:spPr>
      </p:pic>
      <p:pic>
        <p:nvPicPr>
          <p:cNvPr id="101" name="Google Shape;101;p13"/>
          <p:cNvPicPr preferRelativeResize="0"/>
          <p:nvPr/>
        </p:nvPicPr>
        <p:blipFill>
          <a:blip r:embed="rId4">
            <a:alphaModFix/>
          </a:blip>
          <a:stretch>
            <a:fillRect/>
          </a:stretch>
        </p:blipFill>
        <p:spPr>
          <a:xfrm>
            <a:off x="-64294" y="1006007"/>
            <a:ext cx="9144003" cy="4572001"/>
          </a:xfrm>
          <a:prstGeom prst="rect">
            <a:avLst/>
          </a:prstGeom>
          <a:noFill/>
          <a:ln>
            <a:noFill/>
          </a:ln>
        </p:spPr>
      </p:pic>
      <p:grpSp>
        <p:nvGrpSpPr>
          <p:cNvPr id="102" name="Google Shape;102;p13"/>
          <p:cNvGrpSpPr/>
          <p:nvPr/>
        </p:nvGrpSpPr>
        <p:grpSpPr>
          <a:xfrm>
            <a:off x="514350" y="-148985"/>
            <a:ext cx="914552" cy="1252936"/>
            <a:chOff x="0" y="-57150"/>
            <a:chExt cx="635000" cy="869950"/>
          </a:xfrm>
        </p:grpSpPr>
        <p:sp>
          <p:nvSpPr>
            <p:cNvPr id="103" name="Google Shape;103;p13"/>
            <p:cNvSpPr/>
            <p:nvPr/>
          </p:nvSpPr>
          <p:spPr>
            <a:xfrm>
              <a:off x="0" y="0"/>
              <a:ext cx="635000" cy="812800"/>
            </a:xfrm>
            <a:custGeom>
              <a:avLst/>
              <a:gdLst/>
              <a:ahLst/>
              <a:cxnLst/>
              <a:rect l="l" t="t" r="r" b="b"/>
              <a:pathLst>
                <a:path w="635000" h="812800" extrusionOk="0">
                  <a:moveTo>
                    <a:pt x="635000" y="0"/>
                  </a:moveTo>
                  <a:lnTo>
                    <a:pt x="635000" y="698500"/>
                  </a:lnTo>
                  <a:lnTo>
                    <a:pt x="317500" y="812800"/>
                  </a:lnTo>
                  <a:lnTo>
                    <a:pt x="0" y="698500"/>
                  </a:lnTo>
                  <a:lnTo>
                    <a:pt x="0" y="0"/>
                  </a:lnTo>
                  <a:lnTo>
                    <a:pt x="635000" y="0"/>
                  </a:lnTo>
                  <a:close/>
                </a:path>
              </a:pathLst>
            </a:custGeom>
            <a:solidFill>
              <a:srgbClr val="037171"/>
            </a:solidFill>
            <a:ln>
              <a:noFill/>
            </a:ln>
          </p:spPr>
        </p:sp>
        <p:sp>
          <p:nvSpPr>
            <p:cNvPr id="104" name="Google Shape;104;p13"/>
            <p:cNvSpPr txBox="1"/>
            <p:nvPr/>
          </p:nvSpPr>
          <p:spPr>
            <a:xfrm>
              <a:off x="0" y="-57150"/>
              <a:ext cx="635000" cy="755650"/>
            </a:xfrm>
            <a:prstGeom prst="rect">
              <a:avLst/>
            </a:prstGeom>
            <a:noFill/>
            <a:ln>
              <a:noFill/>
            </a:ln>
          </p:spPr>
          <p:txBody>
            <a:bodyPr spcFirstLastPara="1" wrap="square" lIns="25400" tIns="25400" rIns="25400" bIns="25400" anchor="ctr" anchorCtr="0">
              <a:noAutofit/>
            </a:bodyPr>
            <a:lstStyle/>
            <a:p>
              <a:pPr marL="0" marR="0" lvl="0" indent="0" algn="ctr" rtl="0">
                <a:lnSpc>
                  <a:spcPct val="194388"/>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105" name="Google Shape;105;p13"/>
          <p:cNvSpPr/>
          <p:nvPr/>
        </p:nvSpPr>
        <p:spPr>
          <a:xfrm>
            <a:off x="645001" y="206817"/>
            <a:ext cx="653250" cy="701734"/>
          </a:xfrm>
          <a:custGeom>
            <a:avLst/>
            <a:gdLst/>
            <a:ahLst/>
            <a:cxnLst/>
            <a:rect l="l" t="t" r="r" b="b"/>
            <a:pathLst>
              <a:path w="1306500" h="1403467" extrusionOk="0">
                <a:moveTo>
                  <a:pt x="0" y="0"/>
                </a:moveTo>
                <a:lnTo>
                  <a:pt x="1306500" y="0"/>
                </a:lnTo>
                <a:lnTo>
                  <a:pt x="1306500" y="1403467"/>
                </a:lnTo>
                <a:lnTo>
                  <a:pt x="0" y="1403467"/>
                </a:lnTo>
                <a:lnTo>
                  <a:pt x="0" y="0"/>
                </a:lnTo>
                <a:close/>
              </a:path>
            </a:pathLst>
          </a:custGeom>
          <a:blipFill rotWithShape="1">
            <a:blip r:embed="rId5">
              <a:alphaModFix/>
            </a:blip>
            <a:stretch>
              <a:fillRect/>
            </a:stretch>
          </a:blipFill>
          <a:ln>
            <a:noFill/>
          </a:ln>
        </p:spPr>
      </p:sp>
      <p:sp>
        <p:nvSpPr>
          <p:cNvPr id="106" name="Google Shape;106;p13"/>
          <p:cNvSpPr txBox="1"/>
          <p:nvPr/>
        </p:nvSpPr>
        <p:spPr>
          <a:xfrm>
            <a:off x="514350" y="3974301"/>
            <a:ext cx="8327549" cy="1052596"/>
          </a:xfrm>
          <a:prstGeom prst="rect">
            <a:avLst/>
          </a:prstGeom>
          <a:noFill/>
          <a:ln>
            <a:noFill/>
          </a:ln>
        </p:spPr>
        <p:txBody>
          <a:bodyPr spcFirstLastPara="1" wrap="square" lIns="0" tIns="0" rIns="0" bIns="0" anchor="t" anchorCtr="0">
            <a:spAutoFit/>
          </a:bodyPr>
          <a:lstStyle/>
          <a:p>
            <a:pPr marL="0" marR="0" lvl="0" indent="0" algn="l" rtl="0">
              <a:lnSpc>
                <a:spcPct val="95001"/>
              </a:lnSpc>
              <a:spcBef>
                <a:spcPts val="0"/>
              </a:spcBef>
              <a:spcAft>
                <a:spcPts val="0"/>
              </a:spcAft>
              <a:buNone/>
            </a:pPr>
            <a:r>
              <a:rPr lang="en-US" sz="1800" b="1" i="0" u="none" strike="noStrike" cap="none" dirty="0">
                <a:solidFill>
                  <a:srgbClr val="037171"/>
                </a:solidFill>
                <a:latin typeface="Palanquin" panose="020B0004020203020204" pitchFamily="34" charset="0"/>
                <a:ea typeface="Archivo Black"/>
                <a:cs typeface="Palanquin" panose="020B0004020203020204" pitchFamily="34" charset="0"/>
                <a:sym typeface="Archivo Black"/>
              </a:rPr>
              <a:t>Data analysis plays a pivotal role in deciphering the complexities of influenza, helping us to uncover patterns, predict outbreaks, and evaluate the effectiveness of public health interventions. By leveraging data-driven insights, I could develop more targeted and impactful strategies to protect our aging population.</a:t>
            </a:r>
            <a:endParaRPr lang="en-US" sz="1800" b="1" dirty="0">
              <a:latin typeface="Palanquin" panose="020B0004020203020204" pitchFamily="34" charset="0"/>
              <a:cs typeface="Palanquin" panose="020B0004020203020204" pitchFamily="3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37171"/>
        </a:solidFill>
        <a:effectLst/>
      </p:bgPr>
    </p:bg>
    <p:spTree>
      <p:nvGrpSpPr>
        <p:cNvPr id="1" name="Shape 111"/>
        <p:cNvGrpSpPr/>
        <p:nvPr/>
      </p:nvGrpSpPr>
      <p:grpSpPr>
        <a:xfrm>
          <a:off x="0" y="0"/>
          <a:ext cx="0" cy="0"/>
          <a:chOff x="0" y="0"/>
          <a:chExt cx="0" cy="0"/>
        </a:xfrm>
      </p:grpSpPr>
      <p:pic>
        <p:nvPicPr>
          <p:cNvPr id="113" name="Google Shape;113;p14"/>
          <p:cNvPicPr preferRelativeResize="0"/>
          <p:nvPr/>
        </p:nvPicPr>
        <p:blipFill>
          <a:blip r:embed="rId3">
            <a:alphaModFix/>
          </a:blip>
          <a:stretch>
            <a:fillRect/>
          </a:stretch>
        </p:blipFill>
        <p:spPr>
          <a:xfrm>
            <a:off x="355094" y="78584"/>
            <a:ext cx="1387982" cy="1250154"/>
          </a:xfrm>
          <a:prstGeom prst="rect">
            <a:avLst/>
          </a:prstGeom>
          <a:noFill/>
          <a:ln>
            <a:noFill/>
          </a:ln>
        </p:spPr>
      </p:pic>
      <p:sp>
        <p:nvSpPr>
          <p:cNvPr id="5" name="TextBox 4">
            <a:extLst>
              <a:ext uri="{FF2B5EF4-FFF2-40B4-BE49-F238E27FC236}">
                <a16:creationId xmlns:a16="http://schemas.microsoft.com/office/drawing/2014/main" id="{37FF1741-E82D-B865-7F74-848EC7FDA709}"/>
              </a:ext>
            </a:extLst>
          </p:cNvPr>
          <p:cNvSpPr txBox="1"/>
          <p:nvPr/>
        </p:nvSpPr>
        <p:spPr>
          <a:xfrm>
            <a:off x="642937" y="1450181"/>
            <a:ext cx="8001001" cy="2405274"/>
          </a:xfrm>
          <a:prstGeom prst="rect">
            <a:avLst/>
          </a:prstGeom>
          <a:noFill/>
        </p:spPr>
        <p:txBody>
          <a:bodyPr wrap="square">
            <a:spAutoFit/>
          </a:bodyPr>
          <a:lstStyle/>
          <a:p>
            <a:pPr marL="0" marR="0">
              <a:lnSpc>
                <a:spcPct val="107000"/>
              </a:lnSpc>
              <a:spcAft>
                <a:spcPts val="800"/>
              </a:spcAft>
            </a:pPr>
            <a:r>
              <a:rPr lang="en-US" sz="1600" kern="100" dirty="0">
                <a:solidFill>
                  <a:schemeClr val="bg2"/>
                </a:solidFill>
                <a:effectLst/>
                <a:latin typeface="Palanquin" panose="020B0004020203020204" pitchFamily="34" charset="0"/>
                <a:ea typeface="Calibri" panose="020F0502020204030204" pitchFamily="34" charset="0"/>
                <a:cs typeface="Palanquin" panose="020B0004020203020204" pitchFamily="34" charset="0"/>
              </a:rPr>
              <a:t>Key Questions Guiding The Analysis:</a:t>
            </a:r>
          </a:p>
          <a:p>
            <a:pPr marL="285750" marR="0" indent="-285750">
              <a:lnSpc>
                <a:spcPct val="107000"/>
              </a:lnSpc>
              <a:spcAft>
                <a:spcPts val="800"/>
              </a:spcAft>
              <a:buFont typeface="Wingdings" panose="05000000000000000000" pitchFamily="2" charset="2"/>
              <a:buChar char="q"/>
            </a:pPr>
            <a:r>
              <a:rPr lang="en-US" sz="1600" kern="100" dirty="0">
                <a:solidFill>
                  <a:schemeClr val="tx1"/>
                </a:solidFill>
                <a:effectLst/>
                <a:latin typeface="Palanquin" panose="020B0004020203020204" pitchFamily="34" charset="0"/>
                <a:ea typeface="Calibri" panose="020F0502020204030204" pitchFamily="34" charset="0"/>
                <a:cs typeface="Palanquin" panose="020B0004020203020204" pitchFamily="34" charset="0"/>
              </a:rPr>
              <a:t> What factors contribute to the higher influenza-related mortality and hospitalization rates among the 65+ age group? Is it primarily due to weakened immune systems, the prevalence of chronic conditions, or other socio-economic factors?</a:t>
            </a:r>
          </a:p>
          <a:p>
            <a:pPr marL="285750" marR="0" indent="-285750">
              <a:lnSpc>
                <a:spcPct val="107000"/>
              </a:lnSpc>
              <a:spcAft>
                <a:spcPts val="800"/>
              </a:spcAft>
              <a:buFont typeface="Wingdings" panose="05000000000000000000" pitchFamily="2" charset="2"/>
              <a:buChar char="q"/>
            </a:pPr>
            <a:r>
              <a:rPr lang="en-US" sz="1600" kern="100" dirty="0">
                <a:solidFill>
                  <a:schemeClr val="tx1"/>
                </a:solidFill>
                <a:effectLst/>
                <a:latin typeface="Palanquin" panose="020B0004020203020204" pitchFamily="34" charset="0"/>
                <a:ea typeface="Calibri" panose="020F0502020204030204" pitchFamily="34" charset="0"/>
                <a:cs typeface="Palanquin" panose="020B0004020203020204" pitchFamily="34" charset="0"/>
              </a:rPr>
              <a:t>How can we harness the power of data analysis to identify the most effective prevention and treatment strategies? Can we optimize vaccination campaigns, improve early detection methods, or enhance treatment protocols to reduce the severity of influenza?</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pic>
        <p:nvPicPr>
          <p:cNvPr id="120" name="Google Shape;120;p15"/>
          <p:cNvPicPr preferRelativeResize="0"/>
          <p:nvPr/>
        </p:nvPicPr>
        <p:blipFill>
          <a:blip r:embed="rId3">
            <a:alphaModFix/>
          </a:blip>
          <a:stretch>
            <a:fillRect/>
          </a:stretch>
        </p:blipFill>
        <p:spPr>
          <a:xfrm>
            <a:off x="-3" y="0"/>
            <a:ext cx="9144003" cy="5143501"/>
          </a:xfrm>
          <a:prstGeom prst="rect">
            <a:avLst/>
          </a:prstGeom>
          <a:noFill/>
          <a:ln>
            <a:noFill/>
          </a:ln>
        </p:spPr>
      </p:pic>
      <p:cxnSp>
        <p:nvCxnSpPr>
          <p:cNvPr id="121" name="Google Shape;121;p15"/>
          <p:cNvCxnSpPr/>
          <p:nvPr/>
        </p:nvCxnSpPr>
        <p:spPr>
          <a:xfrm>
            <a:off x="5422851" y="-1619555"/>
            <a:ext cx="0" cy="2133906"/>
          </a:xfrm>
          <a:prstGeom prst="straightConnector1">
            <a:avLst/>
          </a:prstGeom>
          <a:noFill/>
          <a:ln w="19050" cap="flat" cmpd="sng">
            <a:solidFill>
              <a:srgbClr val="FFFDFC"/>
            </a:solidFill>
            <a:prstDash val="solid"/>
            <a:round/>
            <a:headEnd type="none" w="sm" len="sm"/>
            <a:tailEnd type="none" w="sm" len="sm"/>
          </a:ln>
        </p:spPr>
      </p:cxnSp>
      <p:cxnSp>
        <p:nvCxnSpPr>
          <p:cNvPr id="122" name="Google Shape;122;p15"/>
          <p:cNvCxnSpPr/>
          <p:nvPr/>
        </p:nvCxnSpPr>
        <p:spPr>
          <a:xfrm>
            <a:off x="5422851" y="856829"/>
            <a:ext cx="0" cy="817142"/>
          </a:xfrm>
          <a:prstGeom prst="straightConnector1">
            <a:avLst/>
          </a:prstGeom>
          <a:noFill/>
          <a:ln w="19050" cap="flat" cmpd="sng">
            <a:solidFill>
              <a:srgbClr val="FFFDFC"/>
            </a:solidFill>
            <a:prstDash val="solid"/>
            <a:round/>
            <a:headEnd type="none" w="sm" len="sm"/>
            <a:tailEnd type="none" w="sm" len="sm"/>
          </a:ln>
        </p:spPr>
      </p:cxnSp>
      <p:cxnSp>
        <p:nvCxnSpPr>
          <p:cNvPr id="123" name="Google Shape;123;p15"/>
          <p:cNvCxnSpPr/>
          <p:nvPr/>
        </p:nvCxnSpPr>
        <p:spPr>
          <a:xfrm>
            <a:off x="5422851" y="2067750"/>
            <a:ext cx="0" cy="817142"/>
          </a:xfrm>
          <a:prstGeom prst="straightConnector1">
            <a:avLst/>
          </a:prstGeom>
          <a:noFill/>
          <a:ln w="19050" cap="flat" cmpd="sng">
            <a:solidFill>
              <a:srgbClr val="FFFDFC"/>
            </a:solidFill>
            <a:prstDash val="solid"/>
            <a:round/>
            <a:headEnd type="none" w="sm" len="sm"/>
            <a:tailEnd type="none" w="sm" len="sm"/>
          </a:ln>
        </p:spPr>
      </p:cxnSp>
      <p:cxnSp>
        <p:nvCxnSpPr>
          <p:cNvPr id="124" name="Google Shape;124;p15"/>
          <p:cNvCxnSpPr/>
          <p:nvPr/>
        </p:nvCxnSpPr>
        <p:spPr>
          <a:xfrm>
            <a:off x="5422851" y="3222578"/>
            <a:ext cx="0" cy="817142"/>
          </a:xfrm>
          <a:prstGeom prst="straightConnector1">
            <a:avLst/>
          </a:prstGeom>
          <a:noFill/>
          <a:ln w="19050" cap="flat" cmpd="sng">
            <a:solidFill>
              <a:srgbClr val="FFFDFC"/>
            </a:solidFill>
            <a:prstDash val="solid"/>
            <a:round/>
            <a:headEnd type="none" w="sm" len="sm"/>
            <a:tailEnd type="none" w="sm" len="sm"/>
          </a:ln>
        </p:spPr>
      </p:cxnSp>
      <p:cxnSp>
        <p:nvCxnSpPr>
          <p:cNvPr id="125" name="Google Shape;125;p15"/>
          <p:cNvCxnSpPr/>
          <p:nvPr/>
        </p:nvCxnSpPr>
        <p:spPr>
          <a:xfrm>
            <a:off x="5422851" y="4384005"/>
            <a:ext cx="0" cy="817142"/>
          </a:xfrm>
          <a:prstGeom prst="straightConnector1">
            <a:avLst/>
          </a:prstGeom>
          <a:noFill/>
          <a:ln w="19050" cap="flat" cmpd="sng">
            <a:solidFill>
              <a:srgbClr val="FFFDFC"/>
            </a:solidFill>
            <a:prstDash val="solid"/>
            <a:round/>
            <a:headEnd type="none" w="sm" len="sm"/>
            <a:tailEnd type="none" w="sm" len="sm"/>
          </a:ln>
        </p:spPr>
      </p:cxnSp>
      <p:sp>
        <p:nvSpPr>
          <p:cNvPr id="126" name="Google Shape;126;p15"/>
          <p:cNvSpPr txBox="1"/>
          <p:nvPr/>
        </p:nvSpPr>
        <p:spPr>
          <a:xfrm>
            <a:off x="514350" y="585789"/>
            <a:ext cx="4107656" cy="1973617"/>
          </a:xfrm>
          <a:prstGeom prst="rect">
            <a:avLst/>
          </a:prstGeom>
          <a:noFill/>
          <a:ln>
            <a:noFill/>
          </a:ln>
        </p:spPr>
        <p:txBody>
          <a:bodyPr spcFirstLastPara="1" wrap="square" lIns="0" tIns="0" rIns="0" bIns="0" anchor="t" anchorCtr="0">
            <a:spAutoFit/>
          </a:bodyPr>
          <a:lstStyle/>
          <a:p>
            <a:pPr marL="0" marR="0" lvl="0" indent="0" algn="l" rtl="0">
              <a:lnSpc>
                <a:spcPct val="95002"/>
              </a:lnSpc>
              <a:spcBef>
                <a:spcPts val="0"/>
              </a:spcBef>
              <a:spcAft>
                <a:spcPts val="0"/>
              </a:spcAft>
              <a:buNone/>
            </a:pPr>
            <a:r>
              <a:rPr lang="en-US" sz="3200" b="1" i="0" u="none" strike="noStrike" cap="none" dirty="0">
                <a:solidFill>
                  <a:srgbClr val="FFFFFF"/>
                </a:solidFill>
                <a:latin typeface="Palanquin" panose="020B0004020203020204" pitchFamily="34" charset="0"/>
                <a:ea typeface="Archivo Black"/>
                <a:cs typeface="Palanquin" panose="020B0004020203020204" pitchFamily="34" charset="0"/>
                <a:sym typeface="Archivo Black"/>
              </a:rPr>
              <a:t>Statistical and Visual Analysis: Unveiling the Story Behind the Numbers</a:t>
            </a:r>
          </a:p>
          <a:p>
            <a:pPr marL="0" marR="0" lvl="0" indent="0" algn="l" rtl="0">
              <a:lnSpc>
                <a:spcPct val="95002"/>
              </a:lnSpc>
              <a:spcBef>
                <a:spcPts val="0"/>
              </a:spcBef>
              <a:spcAft>
                <a:spcPts val="0"/>
              </a:spcAft>
              <a:buNone/>
            </a:pPr>
            <a:endParaRPr lang="en-US" sz="700" dirty="0"/>
          </a:p>
        </p:txBody>
      </p:sp>
      <p:sp>
        <p:nvSpPr>
          <p:cNvPr id="127" name="Google Shape;127;p15"/>
          <p:cNvSpPr/>
          <p:nvPr/>
        </p:nvSpPr>
        <p:spPr>
          <a:xfrm>
            <a:off x="5218064" y="514350"/>
            <a:ext cx="409575" cy="409575"/>
          </a:xfrm>
          <a:custGeom>
            <a:avLst/>
            <a:gdLst/>
            <a:ahLst/>
            <a:cxnLst/>
            <a:rect l="l" t="t" r="r" b="b"/>
            <a:pathLst>
              <a:path w="819150" h="819150" extrusionOk="0">
                <a:moveTo>
                  <a:pt x="0" y="0"/>
                </a:moveTo>
                <a:lnTo>
                  <a:pt x="819150" y="0"/>
                </a:lnTo>
                <a:lnTo>
                  <a:pt x="819150" y="819150"/>
                </a:lnTo>
                <a:lnTo>
                  <a:pt x="0" y="819150"/>
                </a:lnTo>
                <a:lnTo>
                  <a:pt x="0" y="0"/>
                </a:lnTo>
                <a:close/>
              </a:path>
            </a:pathLst>
          </a:custGeom>
          <a:blipFill rotWithShape="1">
            <a:blip r:embed="rId4">
              <a:alphaModFix/>
            </a:blip>
            <a:stretch>
              <a:fillRect/>
            </a:stretch>
          </a:blipFill>
          <a:ln>
            <a:noFill/>
          </a:ln>
        </p:spPr>
      </p:sp>
      <p:sp>
        <p:nvSpPr>
          <p:cNvPr id="128" name="Google Shape;128;p15"/>
          <p:cNvSpPr txBox="1"/>
          <p:nvPr/>
        </p:nvSpPr>
        <p:spPr>
          <a:xfrm>
            <a:off x="5716314" y="471563"/>
            <a:ext cx="3134226" cy="495520"/>
          </a:xfrm>
          <a:prstGeom prst="rect">
            <a:avLst/>
          </a:prstGeom>
          <a:noFill/>
          <a:ln>
            <a:noFill/>
          </a:ln>
        </p:spPr>
        <p:txBody>
          <a:bodyPr spcFirstLastPara="1" wrap="square" lIns="0" tIns="0" rIns="0" bIns="0" anchor="t" anchorCtr="0">
            <a:spAutoFit/>
          </a:bodyPr>
          <a:lstStyle/>
          <a:p>
            <a:pPr marL="0" marR="0" lvl="0" indent="0" algn="l" rtl="0">
              <a:lnSpc>
                <a:spcPct val="139995"/>
              </a:lnSpc>
              <a:spcBef>
                <a:spcPts val="0"/>
              </a:spcBef>
              <a:spcAft>
                <a:spcPts val="0"/>
              </a:spcAft>
              <a:buNone/>
            </a:pPr>
            <a:r>
              <a:rPr lang="en" sz="2300" dirty="0">
                <a:solidFill>
                  <a:srgbClr val="92FFD5"/>
                </a:solidFill>
                <a:latin typeface="Palanquin Dark"/>
                <a:ea typeface="Palanquin"/>
                <a:cs typeface="Palanquin Dark"/>
                <a:sym typeface="Palanquin Dark"/>
              </a:rPr>
              <a:t>Descriptive Statistics</a:t>
            </a:r>
            <a:r>
              <a:rPr lang="en-US" sz="800" b="0" i="0" u="none" strike="noStrike" cap="none" dirty="0">
                <a:solidFill>
                  <a:srgbClr val="FFFFFF"/>
                </a:solidFill>
                <a:latin typeface="Palanquin"/>
                <a:ea typeface="Palanquin"/>
                <a:cs typeface="Palanquin"/>
                <a:sym typeface="Palanquin"/>
              </a:rPr>
              <a:t>: </a:t>
            </a:r>
            <a:endParaRPr sz="700" dirty="0"/>
          </a:p>
        </p:txBody>
      </p:sp>
      <p:sp>
        <p:nvSpPr>
          <p:cNvPr id="129" name="Google Shape;129;p15"/>
          <p:cNvSpPr txBox="1"/>
          <p:nvPr/>
        </p:nvSpPr>
        <p:spPr>
          <a:xfrm>
            <a:off x="5745448" y="963917"/>
            <a:ext cx="3241389" cy="710964"/>
          </a:xfrm>
          <a:prstGeom prst="rect">
            <a:avLst/>
          </a:prstGeom>
          <a:noFill/>
          <a:ln>
            <a:noFill/>
          </a:ln>
        </p:spPr>
        <p:txBody>
          <a:bodyPr spcFirstLastPara="1" wrap="square" lIns="0" tIns="0" rIns="0" bIns="0" anchor="t" anchorCtr="0">
            <a:spAutoFit/>
          </a:bodyPr>
          <a:lstStyle/>
          <a:p>
            <a:pPr marL="0" marR="0" lvl="0" indent="0" algn="l" rtl="0">
              <a:lnSpc>
                <a:spcPct val="140018"/>
              </a:lnSpc>
              <a:spcBef>
                <a:spcPts val="0"/>
              </a:spcBef>
              <a:spcAft>
                <a:spcPts val="0"/>
              </a:spcAft>
              <a:buNone/>
            </a:pPr>
            <a:r>
              <a:rPr lang="en-US" sz="1100" b="0" i="0" u="none" strike="noStrike" cap="none" dirty="0">
                <a:solidFill>
                  <a:srgbClr val="FFFFFF"/>
                </a:solidFill>
                <a:latin typeface="Palanquin"/>
                <a:ea typeface="Palanquin"/>
                <a:cs typeface="Palanquin"/>
                <a:sym typeface="Palanquin"/>
              </a:rPr>
              <a:t>Calculating key metrics such as mean, median, and standard deviation to summarize the characteristics of the data</a:t>
            </a:r>
            <a:r>
              <a:rPr lang="en" sz="1100" b="0" i="0" u="none" strike="noStrike" cap="none" dirty="0">
                <a:solidFill>
                  <a:srgbClr val="FFFFFF"/>
                </a:solidFill>
                <a:latin typeface="Palanquin"/>
                <a:ea typeface="Palanquin"/>
                <a:cs typeface="Palanquin"/>
                <a:sym typeface="Palanquin"/>
              </a:rPr>
              <a:t>. </a:t>
            </a:r>
            <a:endParaRPr sz="700" dirty="0"/>
          </a:p>
        </p:txBody>
      </p:sp>
      <p:sp>
        <p:nvSpPr>
          <p:cNvPr id="130" name="Google Shape;130;p15"/>
          <p:cNvSpPr/>
          <p:nvPr/>
        </p:nvSpPr>
        <p:spPr>
          <a:xfrm>
            <a:off x="5218064" y="1673971"/>
            <a:ext cx="409575" cy="409575"/>
          </a:xfrm>
          <a:custGeom>
            <a:avLst/>
            <a:gdLst/>
            <a:ahLst/>
            <a:cxnLst/>
            <a:rect l="l" t="t" r="r" b="b"/>
            <a:pathLst>
              <a:path w="819150" h="819150" extrusionOk="0">
                <a:moveTo>
                  <a:pt x="0" y="0"/>
                </a:moveTo>
                <a:lnTo>
                  <a:pt x="819150" y="0"/>
                </a:lnTo>
                <a:lnTo>
                  <a:pt x="819150" y="819150"/>
                </a:lnTo>
                <a:lnTo>
                  <a:pt x="0" y="819150"/>
                </a:lnTo>
                <a:lnTo>
                  <a:pt x="0" y="0"/>
                </a:lnTo>
                <a:close/>
              </a:path>
            </a:pathLst>
          </a:custGeom>
          <a:blipFill rotWithShape="1">
            <a:blip r:embed="rId4">
              <a:alphaModFix/>
            </a:blip>
            <a:stretch>
              <a:fillRect/>
            </a:stretch>
          </a:blipFill>
          <a:ln>
            <a:noFill/>
          </a:ln>
        </p:spPr>
      </p:sp>
      <p:sp>
        <p:nvSpPr>
          <p:cNvPr id="131" name="Google Shape;131;p15"/>
          <p:cNvSpPr txBox="1"/>
          <p:nvPr/>
        </p:nvSpPr>
        <p:spPr>
          <a:xfrm>
            <a:off x="5745448" y="1631108"/>
            <a:ext cx="2373488" cy="495520"/>
          </a:xfrm>
          <a:prstGeom prst="rect">
            <a:avLst/>
          </a:prstGeom>
          <a:noFill/>
          <a:ln>
            <a:noFill/>
          </a:ln>
        </p:spPr>
        <p:txBody>
          <a:bodyPr spcFirstLastPara="1" wrap="square" lIns="0" tIns="0" rIns="0" bIns="0" anchor="t" anchorCtr="0">
            <a:spAutoFit/>
          </a:bodyPr>
          <a:lstStyle/>
          <a:p>
            <a:pPr marL="0" marR="0" lvl="0" indent="0" algn="l" rtl="0">
              <a:lnSpc>
                <a:spcPct val="139995"/>
              </a:lnSpc>
              <a:spcBef>
                <a:spcPts val="0"/>
              </a:spcBef>
              <a:spcAft>
                <a:spcPts val="0"/>
              </a:spcAft>
              <a:buNone/>
            </a:pPr>
            <a:r>
              <a:rPr lang="en-US" sz="2300" b="0" i="0" u="none" strike="noStrike" cap="none" dirty="0">
                <a:solidFill>
                  <a:srgbClr val="92FFD5"/>
                </a:solidFill>
                <a:latin typeface="Palanquin Dark"/>
                <a:ea typeface="Palanquin Dark"/>
                <a:cs typeface="Palanquin Dark"/>
                <a:sym typeface="Palanquin Dark"/>
              </a:rPr>
              <a:t>Trend Analysis</a:t>
            </a:r>
            <a:endParaRPr sz="700" dirty="0"/>
          </a:p>
        </p:txBody>
      </p:sp>
      <p:sp>
        <p:nvSpPr>
          <p:cNvPr id="132" name="Google Shape;132;p15"/>
          <p:cNvSpPr txBox="1"/>
          <p:nvPr/>
        </p:nvSpPr>
        <p:spPr>
          <a:xfrm>
            <a:off x="5745447" y="2123537"/>
            <a:ext cx="3105089" cy="710964"/>
          </a:xfrm>
          <a:prstGeom prst="rect">
            <a:avLst/>
          </a:prstGeom>
          <a:noFill/>
          <a:ln>
            <a:noFill/>
          </a:ln>
        </p:spPr>
        <p:txBody>
          <a:bodyPr spcFirstLastPara="1" wrap="square" lIns="0" tIns="0" rIns="0" bIns="0" anchor="t" anchorCtr="0">
            <a:spAutoFit/>
          </a:bodyPr>
          <a:lstStyle/>
          <a:p>
            <a:pPr marL="0" marR="0" lvl="0" indent="0" algn="l" rtl="0">
              <a:lnSpc>
                <a:spcPct val="140018"/>
              </a:lnSpc>
              <a:spcBef>
                <a:spcPts val="0"/>
              </a:spcBef>
              <a:spcAft>
                <a:spcPts val="0"/>
              </a:spcAft>
              <a:buNone/>
            </a:pPr>
            <a:r>
              <a:rPr lang="en-US" sz="1100" b="0" i="0" u="none" strike="noStrike" cap="none" dirty="0">
                <a:solidFill>
                  <a:srgbClr val="FFFFFF"/>
                </a:solidFill>
                <a:latin typeface="Palanquin"/>
                <a:ea typeface="Palanquin"/>
                <a:cs typeface="Palanquin"/>
                <a:sym typeface="Palanquin"/>
              </a:rPr>
              <a:t>Examining how mortality and hospitalization rates have changed over time to identify patterns and predict future trends</a:t>
            </a:r>
            <a:endParaRPr sz="700" dirty="0"/>
          </a:p>
        </p:txBody>
      </p:sp>
      <p:grpSp>
        <p:nvGrpSpPr>
          <p:cNvPr id="133" name="Google Shape;133;p15"/>
          <p:cNvGrpSpPr/>
          <p:nvPr/>
        </p:nvGrpSpPr>
        <p:grpSpPr>
          <a:xfrm>
            <a:off x="5218063" y="2801444"/>
            <a:ext cx="3411587" cy="1303681"/>
            <a:chOff x="0" y="-85725"/>
            <a:chExt cx="9097566" cy="3476487"/>
          </a:xfrm>
        </p:grpSpPr>
        <p:sp>
          <p:nvSpPr>
            <p:cNvPr id="134" name="Google Shape;134;p15"/>
            <p:cNvSpPr/>
            <p:nvPr/>
          </p:nvSpPr>
          <p:spPr>
            <a:xfrm>
              <a:off x="0" y="0"/>
              <a:ext cx="1092200" cy="1092200"/>
            </a:xfrm>
            <a:custGeom>
              <a:avLst/>
              <a:gdLst/>
              <a:ahLst/>
              <a:cxnLst/>
              <a:rect l="l" t="t" r="r" b="b"/>
              <a:pathLst>
                <a:path w="1092200" h="1092200" extrusionOk="0">
                  <a:moveTo>
                    <a:pt x="0" y="0"/>
                  </a:moveTo>
                  <a:lnTo>
                    <a:pt x="1092200" y="0"/>
                  </a:lnTo>
                  <a:lnTo>
                    <a:pt x="1092200" y="1092200"/>
                  </a:lnTo>
                  <a:lnTo>
                    <a:pt x="0" y="1092200"/>
                  </a:lnTo>
                  <a:lnTo>
                    <a:pt x="0" y="0"/>
                  </a:lnTo>
                  <a:close/>
                </a:path>
              </a:pathLst>
            </a:custGeom>
            <a:blipFill rotWithShape="1">
              <a:blip r:embed="rId4">
                <a:alphaModFix/>
              </a:blip>
              <a:stretch>
                <a:fillRect/>
              </a:stretch>
            </a:blipFill>
            <a:ln>
              <a:noFill/>
            </a:ln>
          </p:spPr>
        </p:sp>
        <p:sp>
          <p:nvSpPr>
            <p:cNvPr id="135" name="Google Shape;135;p15"/>
            <p:cNvSpPr txBox="1"/>
            <p:nvPr/>
          </p:nvSpPr>
          <p:spPr>
            <a:xfrm>
              <a:off x="1406355" y="-85725"/>
              <a:ext cx="7691211" cy="1149034"/>
            </a:xfrm>
            <a:prstGeom prst="rect">
              <a:avLst/>
            </a:prstGeom>
            <a:noFill/>
            <a:ln>
              <a:noFill/>
            </a:ln>
          </p:spPr>
          <p:txBody>
            <a:bodyPr spcFirstLastPara="1" wrap="square" lIns="0" tIns="0" rIns="0" bIns="0" anchor="t" anchorCtr="0">
              <a:spAutoFit/>
            </a:bodyPr>
            <a:lstStyle/>
            <a:p>
              <a:pPr marL="0" marR="0" lvl="0" indent="0" algn="l" rtl="0">
                <a:lnSpc>
                  <a:spcPct val="139995"/>
                </a:lnSpc>
                <a:spcBef>
                  <a:spcPts val="0"/>
                </a:spcBef>
                <a:spcAft>
                  <a:spcPts val="0"/>
                </a:spcAft>
                <a:buNone/>
              </a:pPr>
              <a:r>
                <a:rPr lang="en-US" sz="2000" b="0" i="0" u="none" strike="noStrike" cap="none" dirty="0">
                  <a:solidFill>
                    <a:srgbClr val="92FFD5"/>
                  </a:solidFill>
                  <a:latin typeface="Palanquin Dark"/>
                  <a:ea typeface="Palanquin Dark"/>
                  <a:cs typeface="Palanquin Dark"/>
                  <a:sym typeface="Palanquin Dark"/>
                </a:rPr>
                <a:t>Tableau visualization </a:t>
              </a:r>
              <a:endParaRPr sz="2000" dirty="0"/>
            </a:p>
          </p:txBody>
        </p:sp>
        <p:sp>
          <p:nvSpPr>
            <p:cNvPr id="136" name="Google Shape;136;p15"/>
            <p:cNvSpPr txBox="1"/>
            <p:nvPr/>
          </p:nvSpPr>
          <p:spPr>
            <a:xfrm>
              <a:off x="1381125" y="862887"/>
              <a:ext cx="6329304" cy="2527875"/>
            </a:xfrm>
            <a:prstGeom prst="rect">
              <a:avLst/>
            </a:prstGeom>
            <a:noFill/>
            <a:ln>
              <a:noFill/>
            </a:ln>
          </p:spPr>
          <p:txBody>
            <a:bodyPr spcFirstLastPara="1" wrap="square" lIns="0" tIns="0" rIns="0" bIns="0" anchor="t" anchorCtr="0">
              <a:spAutoFit/>
            </a:bodyPr>
            <a:lstStyle/>
            <a:p>
              <a:pPr marL="0" marR="0" lvl="0" indent="0" algn="l" rtl="0">
                <a:lnSpc>
                  <a:spcPct val="140018"/>
                </a:lnSpc>
                <a:spcBef>
                  <a:spcPts val="0"/>
                </a:spcBef>
                <a:spcAft>
                  <a:spcPts val="0"/>
                </a:spcAft>
                <a:buNone/>
              </a:pPr>
              <a:r>
                <a:rPr lang="en-US" sz="1100" b="0" i="0" u="none" strike="noStrike" cap="none" dirty="0">
                  <a:solidFill>
                    <a:srgbClr val="FFFFFF"/>
                  </a:solidFill>
                  <a:latin typeface="Palanquin"/>
                  <a:ea typeface="Palanquin"/>
                  <a:cs typeface="Palanquin"/>
                  <a:sym typeface="Palanquin"/>
                </a:rPr>
                <a:t>Creating interactive charts, graphs, and dashboards to visually represent the data and facilitate the identification of key insights.</a:t>
              </a:r>
              <a:r>
                <a:rPr lang="en" sz="1100" b="0" i="0" u="none" strike="noStrike" cap="none" dirty="0">
                  <a:solidFill>
                    <a:srgbClr val="FFFFFF"/>
                  </a:solidFill>
                  <a:latin typeface="Palanquin"/>
                  <a:ea typeface="Palanquin"/>
                  <a:cs typeface="Palanquin"/>
                  <a:sym typeface="Palanquin"/>
                </a:rPr>
                <a:t>. </a:t>
              </a:r>
              <a:endParaRPr lang="en" sz="700" dirty="0"/>
            </a:p>
          </p:txBody>
        </p:sp>
      </p:grpSp>
      <p:grpSp>
        <p:nvGrpSpPr>
          <p:cNvPr id="137" name="Google Shape;137;p15"/>
          <p:cNvGrpSpPr/>
          <p:nvPr/>
        </p:nvGrpSpPr>
        <p:grpSpPr>
          <a:xfrm>
            <a:off x="5218063" y="3961064"/>
            <a:ext cx="2900872" cy="960451"/>
            <a:chOff x="0" y="-85725"/>
            <a:chExt cx="7735659" cy="2561206"/>
          </a:xfrm>
        </p:grpSpPr>
        <p:sp>
          <p:nvSpPr>
            <p:cNvPr id="138" name="Google Shape;138;p15"/>
            <p:cNvSpPr/>
            <p:nvPr/>
          </p:nvSpPr>
          <p:spPr>
            <a:xfrm>
              <a:off x="0" y="0"/>
              <a:ext cx="1092200" cy="1092200"/>
            </a:xfrm>
            <a:custGeom>
              <a:avLst/>
              <a:gdLst/>
              <a:ahLst/>
              <a:cxnLst/>
              <a:rect l="l" t="t" r="r" b="b"/>
              <a:pathLst>
                <a:path w="1092200" h="1092200" extrusionOk="0">
                  <a:moveTo>
                    <a:pt x="0" y="0"/>
                  </a:moveTo>
                  <a:lnTo>
                    <a:pt x="1092200" y="0"/>
                  </a:lnTo>
                  <a:lnTo>
                    <a:pt x="1092200" y="1092200"/>
                  </a:lnTo>
                  <a:lnTo>
                    <a:pt x="0" y="1092200"/>
                  </a:lnTo>
                  <a:lnTo>
                    <a:pt x="0" y="0"/>
                  </a:lnTo>
                  <a:close/>
                </a:path>
              </a:pathLst>
            </a:custGeom>
            <a:blipFill rotWithShape="1">
              <a:blip r:embed="rId4">
                <a:alphaModFix/>
              </a:blip>
              <a:stretch>
                <a:fillRect/>
              </a:stretch>
            </a:blipFill>
            <a:ln>
              <a:noFill/>
            </a:ln>
          </p:spPr>
        </p:sp>
        <p:sp>
          <p:nvSpPr>
            <p:cNvPr id="139" name="Google Shape;139;p15"/>
            <p:cNvSpPr txBox="1"/>
            <p:nvPr/>
          </p:nvSpPr>
          <p:spPr>
            <a:xfrm>
              <a:off x="1406355" y="-85725"/>
              <a:ext cx="6329304" cy="1321388"/>
            </a:xfrm>
            <a:prstGeom prst="rect">
              <a:avLst/>
            </a:prstGeom>
            <a:noFill/>
            <a:ln>
              <a:noFill/>
            </a:ln>
          </p:spPr>
          <p:txBody>
            <a:bodyPr spcFirstLastPara="1" wrap="square" lIns="0" tIns="0" rIns="0" bIns="0" anchor="t" anchorCtr="0">
              <a:spAutoFit/>
            </a:bodyPr>
            <a:lstStyle/>
            <a:p>
              <a:pPr marL="0" marR="0" lvl="0" indent="0" algn="l" rtl="0">
                <a:lnSpc>
                  <a:spcPct val="139995"/>
                </a:lnSpc>
                <a:spcBef>
                  <a:spcPts val="0"/>
                </a:spcBef>
                <a:spcAft>
                  <a:spcPts val="0"/>
                </a:spcAft>
                <a:buNone/>
              </a:pPr>
              <a:r>
                <a:rPr lang="en-US" sz="2300" b="0" i="0" u="none" strike="noStrike" cap="none" dirty="0">
                  <a:solidFill>
                    <a:srgbClr val="92FFD5"/>
                  </a:solidFill>
                  <a:latin typeface="Palanquin Dark"/>
                  <a:ea typeface="Palanquin Dark"/>
                  <a:cs typeface="Palanquin Dark"/>
                  <a:sym typeface="Palanquin Dark"/>
                </a:rPr>
                <a:t>Advanced Excel</a:t>
              </a:r>
              <a:endParaRPr sz="700" dirty="0"/>
            </a:p>
          </p:txBody>
        </p:sp>
        <p:sp>
          <p:nvSpPr>
            <p:cNvPr id="140" name="Google Shape;140;p15"/>
            <p:cNvSpPr txBox="1"/>
            <p:nvPr/>
          </p:nvSpPr>
          <p:spPr>
            <a:xfrm>
              <a:off x="1406355" y="1211543"/>
              <a:ext cx="6329304" cy="1263938"/>
            </a:xfrm>
            <a:prstGeom prst="rect">
              <a:avLst/>
            </a:prstGeom>
            <a:noFill/>
            <a:ln>
              <a:noFill/>
            </a:ln>
          </p:spPr>
          <p:txBody>
            <a:bodyPr spcFirstLastPara="1" wrap="square" lIns="0" tIns="0" rIns="0" bIns="0" anchor="t" anchorCtr="0">
              <a:spAutoFit/>
            </a:bodyPr>
            <a:lstStyle/>
            <a:p>
              <a:pPr marL="0" marR="0" lvl="0" indent="0" algn="l" rtl="0">
                <a:lnSpc>
                  <a:spcPct val="140018"/>
                </a:lnSpc>
                <a:spcBef>
                  <a:spcPts val="0"/>
                </a:spcBef>
                <a:spcAft>
                  <a:spcPts val="0"/>
                </a:spcAft>
                <a:buNone/>
              </a:pPr>
              <a:r>
                <a:rPr lang="en-US" sz="1100" b="0" i="0" u="none" strike="noStrike" cap="none" dirty="0">
                  <a:solidFill>
                    <a:srgbClr val="FFFFFF"/>
                  </a:solidFill>
                  <a:latin typeface="Palanquin"/>
                  <a:ea typeface="Palanquin"/>
                  <a:cs typeface="Palanquin"/>
                  <a:sym typeface="Palanquin"/>
                </a:rPr>
                <a:t>Utilizing Excel functions to refine data and perform calculations</a:t>
              </a:r>
              <a:r>
                <a:rPr lang="en" sz="1100" b="0" i="0" u="none" strike="noStrike" cap="none" dirty="0">
                  <a:solidFill>
                    <a:srgbClr val="FFFFFF"/>
                  </a:solidFill>
                  <a:latin typeface="Palanquin"/>
                  <a:ea typeface="Palanquin"/>
                  <a:cs typeface="Palanquin"/>
                  <a:sym typeface="Palanquin"/>
                </a:rPr>
                <a:t> </a:t>
              </a:r>
              <a:endParaRPr sz="700" dirty="0"/>
            </a:p>
          </p:txBody>
        </p:sp>
      </p:grpSp>
      <p:sp>
        <p:nvSpPr>
          <p:cNvPr id="141" name="Google Shape;141;p15"/>
          <p:cNvSpPr txBox="1"/>
          <p:nvPr/>
        </p:nvSpPr>
        <p:spPr>
          <a:xfrm>
            <a:off x="514350" y="2801444"/>
            <a:ext cx="2946346" cy="743280"/>
          </a:xfrm>
          <a:prstGeom prst="rect">
            <a:avLst/>
          </a:prstGeom>
          <a:noFill/>
          <a:ln>
            <a:noFill/>
          </a:ln>
        </p:spPr>
        <p:txBody>
          <a:bodyPr spcFirstLastPara="1" wrap="square" lIns="0" tIns="0" rIns="0" bIns="0" anchor="t" anchorCtr="0">
            <a:spAutoFit/>
          </a:bodyPr>
          <a:lstStyle/>
          <a:p>
            <a:pPr marL="0" marR="0" lvl="0" indent="0" algn="l" rtl="0">
              <a:lnSpc>
                <a:spcPct val="115000"/>
              </a:lnSpc>
              <a:spcBef>
                <a:spcPts val="0"/>
              </a:spcBef>
              <a:spcAft>
                <a:spcPts val="0"/>
              </a:spcAft>
              <a:buNone/>
            </a:pPr>
            <a:r>
              <a:rPr lang="en-US" b="0" i="0" u="none" strike="noStrike" cap="none" dirty="0">
                <a:solidFill>
                  <a:schemeClr val="bg2"/>
                </a:solidFill>
                <a:latin typeface="Palanquin"/>
                <a:ea typeface="Palanquin"/>
                <a:cs typeface="Palanquin"/>
                <a:sym typeface="Palanquin"/>
              </a:rPr>
              <a:t>Having established the critical need to address influenza's impact on the elderly. </a:t>
            </a:r>
          </a:p>
        </p:txBody>
      </p:sp>
      <p:sp>
        <p:nvSpPr>
          <p:cNvPr id="3" name="TextBox 2">
            <a:extLst>
              <a:ext uri="{FF2B5EF4-FFF2-40B4-BE49-F238E27FC236}">
                <a16:creationId xmlns:a16="http://schemas.microsoft.com/office/drawing/2014/main" id="{98E21FE8-714E-900E-9247-39EAA91F75F7}"/>
              </a:ext>
            </a:extLst>
          </p:cNvPr>
          <p:cNvSpPr txBox="1"/>
          <p:nvPr/>
        </p:nvSpPr>
        <p:spPr>
          <a:xfrm>
            <a:off x="5439008" y="70970"/>
            <a:ext cx="4629150" cy="372410"/>
          </a:xfrm>
          <a:prstGeom prst="rect">
            <a:avLst/>
          </a:prstGeom>
          <a:noFill/>
        </p:spPr>
        <p:txBody>
          <a:bodyPr wrap="square">
            <a:spAutoFit/>
          </a:bodyPr>
          <a:lstStyle/>
          <a:p>
            <a:pPr marL="0" marR="0" lvl="0" indent="0" algn="l" rtl="0">
              <a:lnSpc>
                <a:spcPct val="139995"/>
              </a:lnSpc>
              <a:spcBef>
                <a:spcPts val="0"/>
              </a:spcBef>
              <a:spcAft>
                <a:spcPts val="0"/>
              </a:spcAft>
              <a:buNone/>
            </a:pPr>
            <a:r>
              <a:rPr lang="en-US" dirty="0">
                <a:solidFill>
                  <a:srgbClr val="92FFD5"/>
                </a:solidFill>
                <a:latin typeface="Palanquin Dark"/>
                <a:cs typeface="Palanquin Dark"/>
                <a:sym typeface="Palanquin Dark"/>
              </a:rPr>
              <a:t>Skills and Tools Applied</a:t>
            </a:r>
            <a:endParaRPr lang="en-US" sz="3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37171"/>
        </a:solidFill>
        <a:effectLst/>
      </p:bgPr>
    </p:bg>
    <p:spTree>
      <p:nvGrpSpPr>
        <p:cNvPr id="1" name="Shape 166"/>
        <p:cNvGrpSpPr/>
        <p:nvPr/>
      </p:nvGrpSpPr>
      <p:grpSpPr>
        <a:xfrm>
          <a:off x="0" y="0"/>
          <a:ext cx="0" cy="0"/>
          <a:chOff x="0" y="0"/>
          <a:chExt cx="0" cy="0"/>
        </a:xfrm>
      </p:grpSpPr>
      <p:grpSp>
        <p:nvGrpSpPr>
          <p:cNvPr id="169" name="Google Shape;169;p18"/>
          <p:cNvGrpSpPr/>
          <p:nvPr/>
        </p:nvGrpSpPr>
        <p:grpSpPr>
          <a:xfrm>
            <a:off x="207469" y="475488"/>
            <a:ext cx="4413021" cy="4648005"/>
            <a:chOff x="-1673956" y="-943046"/>
            <a:chExt cx="11407670" cy="12325034"/>
          </a:xfrm>
        </p:grpSpPr>
        <p:grpSp>
          <p:nvGrpSpPr>
            <p:cNvPr id="173" name="Google Shape;173;p18"/>
            <p:cNvGrpSpPr/>
            <p:nvPr/>
          </p:nvGrpSpPr>
          <p:grpSpPr>
            <a:xfrm>
              <a:off x="-861704" y="3217112"/>
              <a:ext cx="5288730" cy="3596328"/>
              <a:chOff x="-354482" y="19050"/>
              <a:chExt cx="1167282" cy="793750"/>
            </a:xfrm>
          </p:grpSpPr>
          <p:sp>
            <p:nvSpPr>
              <p:cNvPr id="174" name="Google Shape;174;p18"/>
              <p:cNvSpPr/>
              <p:nvPr/>
            </p:nvSpPr>
            <p:spPr>
              <a:xfrm>
                <a:off x="-354482" y="25479"/>
                <a:ext cx="1167282" cy="787321"/>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cmpd="sng">
                <a:solidFill>
                  <a:srgbClr val="FFFFFF"/>
                </a:solidFill>
                <a:prstDash val="solid"/>
                <a:miter lim="8000"/>
                <a:headEnd type="none" w="sm" len="sm"/>
                <a:tailEnd type="none" w="sm" len="sm"/>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175" name="Google Shape;175;p18"/>
              <p:cNvSpPr txBox="1"/>
              <p:nvPr/>
            </p:nvSpPr>
            <p:spPr>
              <a:xfrm>
                <a:off x="76200" y="19050"/>
                <a:ext cx="660399" cy="717550"/>
              </a:xfrm>
              <a:prstGeom prst="rect">
                <a:avLst/>
              </a:prstGeom>
              <a:noFill/>
              <a:ln>
                <a:noFill/>
              </a:ln>
            </p:spPr>
            <p:txBody>
              <a:bodyPr spcFirstLastPara="1" wrap="square" lIns="21325" tIns="21325" rIns="21325" bIns="21325" anchor="ctr" anchorCtr="0">
                <a:noAutofit/>
              </a:bodyPr>
              <a:lstStyle/>
              <a:p>
                <a:pPr marL="0" marR="0" lvl="0" indent="0" algn="ctr" rtl="0">
                  <a:lnSpc>
                    <a:spcPct val="194388"/>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176" name="Google Shape;176;p18"/>
            <p:cNvGrpSpPr/>
            <p:nvPr/>
          </p:nvGrpSpPr>
          <p:grpSpPr>
            <a:xfrm>
              <a:off x="-1673956" y="-943046"/>
              <a:ext cx="3937893" cy="3590053"/>
              <a:chOff x="-677356" y="-545733"/>
              <a:chExt cx="1593444" cy="1452693"/>
            </a:xfrm>
          </p:grpSpPr>
          <p:sp>
            <p:nvSpPr>
              <p:cNvPr id="177" name="Google Shape;177;p18"/>
              <p:cNvSpPr/>
              <p:nvPr/>
            </p:nvSpPr>
            <p:spPr>
              <a:xfrm>
                <a:off x="-677356" y="-545733"/>
                <a:ext cx="1593444" cy="1452693"/>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cmpd="sng">
                <a:solidFill>
                  <a:srgbClr val="FFFFFF"/>
                </a:solidFill>
                <a:prstDash val="solid"/>
                <a:miter lim="8000"/>
                <a:headEnd type="none" w="sm" len="sm"/>
                <a:tailEnd type="none" w="sm" len="sm"/>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178" name="Google Shape;178;p18"/>
              <p:cNvSpPr txBox="1"/>
              <p:nvPr/>
            </p:nvSpPr>
            <p:spPr>
              <a:xfrm>
                <a:off x="-338939" y="-374767"/>
                <a:ext cx="916609" cy="975751"/>
              </a:xfrm>
              <a:prstGeom prst="rect">
                <a:avLst/>
              </a:prstGeom>
              <a:noFill/>
              <a:ln>
                <a:noFill/>
              </a:ln>
            </p:spPr>
            <p:txBody>
              <a:bodyPr spcFirstLastPara="1" wrap="square" lIns="21325" tIns="21325" rIns="21325" bIns="21325" anchor="ctr" anchorCtr="0">
                <a:noAutofit/>
              </a:bodyPr>
              <a:lstStyle/>
              <a:p>
                <a:pPr marL="0" marR="0" lvl="0" indent="0" algn="ctr" rtl="0">
                  <a:lnSpc>
                    <a:spcPct val="194388"/>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179" name="Google Shape;179;p18"/>
            <p:cNvGrpSpPr/>
            <p:nvPr/>
          </p:nvGrpSpPr>
          <p:grpSpPr>
            <a:xfrm>
              <a:off x="5039428" y="-71754"/>
              <a:ext cx="4694286" cy="4066989"/>
              <a:chOff x="284876" y="-23358"/>
              <a:chExt cx="1528111" cy="1323910"/>
            </a:xfrm>
          </p:grpSpPr>
          <p:sp>
            <p:nvSpPr>
              <p:cNvPr id="180" name="Google Shape;180;p18"/>
              <p:cNvSpPr/>
              <p:nvPr/>
            </p:nvSpPr>
            <p:spPr>
              <a:xfrm>
                <a:off x="284876" y="-23358"/>
                <a:ext cx="1528111" cy="1277756"/>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cmpd="sng">
                <a:solidFill>
                  <a:srgbClr val="FFFFFF"/>
                </a:solidFill>
                <a:prstDash val="solid"/>
                <a:miter lim="8000"/>
                <a:headEnd type="none" w="sm" len="sm"/>
                <a:tailEnd type="none" w="sm" len="sm"/>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181" name="Google Shape;181;p18"/>
              <p:cNvSpPr txBox="1"/>
              <p:nvPr/>
            </p:nvSpPr>
            <p:spPr>
              <a:xfrm>
                <a:off x="674847" y="583002"/>
                <a:ext cx="660400" cy="717550"/>
              </a:xfrm>
              <a:prstGeom prst="rect">
                <a:avLst/>
              </a:prstGeom>
              <a:noFill/>
              <a:ln>
                <a:noFill/>
              </a:ln>
            </p:spPr>
            <p:txBody>
              <a:bodyPr spcFirstLastPara="1" wrap="square" lIns="21325" tIns="21325" rIns="21325" bIns="21325" anchor="ctr" anchorCtr="0">
                <a:noAutofit/>
              </a:bodyPr>
              <a:lstStyle/>
              <a:p>
                <a:pPr marL="0" marR="0" lvl="0" indent="0" algn="ctr" rtl="0">
                  <a:lnSpc>
                    <a:spcPct val="194388"/>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182" name="Google Shape;182;p18"/>
            <p:cNvGrpSpPr/>
            <p:nvPr/>
          </p:nvGrpSpPr>
          <p:grpSpPr>
            <a:xfrm>
              <a:off x="2689479" y="7032553"/>
              <a:ext cx="5665890" cy="4349435"/>
              <a:chOff x="-272286" y="-167795"/>
              <a:chExt cx="2607337" cy="2001529"/>
            </a:xfrm>
          </p:grpSpPr>
          <p:sp>
            <p:nvSpPr>
              <p:cNvPr id="183" name="Google Shape;183;p18"/>
              <p:cNvSpPr/>
              <p:nvPr/>
            </p:nvSpPr>
            <p:spPr>
              <a:xfrm>
                <a:off x="-272286" y="-167795"/>
                <a:ext cx="2607337" cy="2001529"/>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cmpd="sng">
                <a:solidFill>
                  <a:srgbClr val="FFFFFF"/>
                </a:solidFill>
                <a:prstDash val="solid"/>
                <a:miter lim="8000"/>
                <a:headEnd type="none" w="sm" len="sm"/>
                <a:tailEnd type="none" w="sm" len="sm"/>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184" name="Google Shape;184;p18"/>
              <p:cNvSpPr txBox="1"/>
              <p:nvPr/>
            </p:nvSpPr>
            <p:spPr>
              <a:xfrm>
                <a:off x="76199" y="19050"/>
                <a:ext cx="660399" cy="717550"/>
              </a:xfrm>
              <a:prstGeom prst="rect">
                <a:avLst/>
              </a:prstGeom>
              <a:noFill/>
              <a:ln>
                <a:noFill/>
              </a:ln>
            </p:spPr>
            <p:txBody>
              <a:bodyPr spcFirstLastPara="1" wrap="square" lIns="21325" tIns="21325" rIns="21325" bIns="21325" anchor="ctr" anchorCtr="0">
                <a:noAutofit/>
              </a:bodyPr>
              <a:lstStyle/>
              <a:p>
                <a:pPr marL="0" marR="0" lvl="0" indent="0" algn="ctr" rtl="0">
                  <a:lnSpc>
                    <a:spcPct val="194388"/>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185" name="Google Shape;185;p18"/>
            <p:cNvSpPr txBox="1"/>
            <p:nvPr/>
          </p:nvSpPr>
          <p:spPr>
            <a:xfrm>
              <a:off x="111187" y="3583859"/>
              <a:ext cx="2542922" cy="2757676"/>
            </a:xfrm>
            <a:prstGeom prst="rect">
              <a:avLst/>
            </a:prstGeom>
            <a:noFill/>
            <a:ln>
              <a:noFill/>
            </a:ln>
          </p:spPr>
          <p:txBody>
            <a:bodyPr spcFirstLastPara="1" wrap="square" lIns="0" tIns="0" rIns="0" bIns="0" anchor="t" anchorCtr="0">
              <a:spAutoFit/>
            </a:bodyPr>
            <a:lstStyle/>
            <a:p>
              <a:pPr marL="0" marR="0" lvl="0" indent="0" algn="ctr" rtl="0">
                <a:lnSpc>
                  <a:spcPct val="140007"/>
                </a:lnSpc>
                <a:spcBef>
                  <a:spcPts val="0"/>
                </a:spcBef>
                <a:spcAft>
                  <a:spcPts val="0"/>
                </a:spcAft>
                <a:buNone/>
              </a:pPr>
              <a:r>
                <a:rPr lang="en-US" sz="1600" b="0" i="0" u="none" strike="noStrike" cap="none" dirty="0">
                  <a:solidFill>
                    <a:srgbClr val="92FFD5"/>
                  </a:solidFill>
                  <a:latin typeface="Palanquin Dark"/>
                  <a:ea typeface="Palanquin Dark"/>
                  <a:cs typeface="Palanquin Dark"/>
                  <a:sym typeface="Palanquin Dark"/>
                </a:rPr>
                <a:t>Key Questions Explored</a:t>
              </a:r>
              <a:endParaRPr lang="en-US" sz="1600" dirty="0"/>
            </a:p>
          </p:txBody>
        </p:sp>
        <p:sp>
          <p:nvSpPr>
            <p:cNvPr id="186" name="Google Shape;186;p18"/>
            <p:cNvSpPr txBox="1"/>
            <p:nvPr/>
          </p:nvSpPr>
          <p:spPr>
            <a:xfrm>
              <a:off x="-861700" y="-185380"/>
              <a:ext cx="2594442" cy="2240612"/>
            </a:xfrm>
            <a:prstGeom prst="rect">
              <a:avLst/>
            </a:prstGeom>
            <a:noFill/>
            <a:ln>
              <a:noFill/>
            </a:ln>
          </p:spPr>
          <p:txBody>
            <a:bodyPr spcFirstLastPara="1" wrap="square" lIns="0" tIns="0" rIns="0" bIns="0" anchor="t" anchorCtr="0">
              <a:spAutoFit/>
            </a:bodyPr>
            <a:lstStyle/>
            <a:p>
              <a:pPr marL="0" marR="0" lvl="0" indent="0" algn="ctr" rtl="0">
                <a:lnSpc>
                  <a:spcPct val="140007"/>
                </a:lnSpc>
                <a:spcBef>
                  <a:spcPts val="0"/>
                </a:spcBef>
                <a:spcAft>
                  <a:spcPts val="0"/>
                </a:spcAft>
                <a:buNone/>
              </a:pPr>
              <a:r>
                <a:rPr lang="en" sz="1300" dirty="0">
                  <a:solidFill>
                    <a:srgbClr val="92FFD5"/>
                  </a:solidFill>
                  <a:latin typeface="Palanquin Dark"/>
                  <a:cs typeface="Palanquin Dark"/>
                  <a:sym typeface="Palanquin Dark"/>
                </a:rPr>
                <a:t>What are the Primary drivers?</a:t>
              </a:r>
              <a:endParaRPr sz="700" dirty="0"/>
            </a:p>
          </p:txBody>
        </p:sp>
        <p:sp>
          <p:nvSpPr>
            <p:cNvPr id="187" name="Google Shape;187;p18"/>
            <p:cNvSpPr txBox="1"/>
            <p:nvPr/>
          </p:nvSpPr>
          <p:spPr>
            <a:xfrm>
              <a:off x="3872836" y="7438578"/>
              <a:ext cx="3259347" cy="2970699"/>
            </a:xfrm>
            <a:prstGeom prst="rect">
              <a:avLst/>
            </a:prstGeom>
            <a:noFill/>
            <a:ln>
              <a:noFill/>
            </a:ln>
          </p:spPr>
          <p:txBody>
            <a:bodyPr spcFirstLastPara="1" wrap="square" lIns="0" tIns="0" rIns="0" bIns="0" anchor="t" anchorCtr="0">
              <a:spAutoFit/>
            </a:bodyPr>
            <a:lstStyle/>
            <a:p>
              <a:pPr marL="0" marR="0" lvl="0" indent="0" algn="ctr" rtl="0">
                <a:lnSpc>
                  <a:spcPct val="140007"/>
                </a:lnSpc>
                <a:spcBef>
                  <a:spcPts val="0"/>
                </a:spcBef>
                <a:spcAft>
                  <a:spcPts val="0"/>
                </a:spcAft>
                <a:buNone/>
              </a:pPr>
              <a:r>
                <a:rPr lang="en" sz="1300" dirty="0">
                  <a:solidFill>
                    <a:srgbClr val="92FFD5"/>
                  </a:solidFill>
                  <a:latin typeface="Palanquin Dark"/>
                  <a:cs typeface="Palanquin Dark"/>
                  <a:sym typeface="Palanquin Dark"/>
                </a:rPr>
                <a:t>What are the vaccine outcomes in the 65+ age group?</a:t>
              </a:r>
              <a:endParaRPr sz="700" dirty="0"/>
            </a:p>
          </p:txBody>
        </p:sp>
        <p:sp>
          <p:nvSpPr>
            <p:cNvPr id="188" name="Google Shape;188;p18"/>
            <p:cNvSpPr txBox="1"/>
            <p:nvPr/>
          </p:nvSpPr>
          <p:spPr>
            <a:xfrm>
              <a:off x="5472890" y="608391"/>
              <a:ext cx="2872394" cy="2987484"/>
            </a:xfrm>
            <a:prstGeom prst="rect">
              <a:avLst/>
            </a:prstGeom>
            <a:noFill/>
            <a:ln>
              <a:noFill/>
            </a:ln>
          </p:spPr>
          <p:txBody>
            <a:bodyPr spcFirstLastPara="1" wrap="square" lIns="0" tIns="0" rIns="0" bIns="0" anchor="t" anchorCtr="0">
              <a:spAutoFit/>
            </a:bodyPr>
            <a:lstStyle/>
            <a:p>
              <a:pPr marL="0" marR="0" lvl="0" indent="0" algn="ctr" rtl="0">
                <a:lnSpc>
                  <a:spcPct val="140007"/>
                </a:lnSpc>
                <a:spcBef>
                  <a:spcPts val="0"/>
                </a:spcBef>
                <a:spcAft>
                  <a:spcPts val="0"/>
                </a:spcAft>
                <a:buNone/>
              </a:pPr>
              <a:r>
                <a:rPr lang="en" sz="1300" dirty="0">
                  <a:solidFill>
                    <a:srgbClr val="92FFD5"/>
                  </a:solidFill>
                  <a:latin typeface="Palanquin Dark"/>
                  <a:cs typeface="Palanquin Dark"/>
                  <a:sym typeface="Palanquin Dark"/>
                </a:rPr>
                <a:t>Any trends in hospitalization amongs the elderly?</a:t>
              </a:r>
              <a:endParaRPr sz="700" dirty="0"/>
            </a:p>
          </p:txBody>
        </p:sp>
        <p:cxnSp>
          <p:nvCxnSpPr>
            <p:cNvPr id="190" name="Google Shape;190;p18"/>
            <p:cNvCxnSpPr/>
            <p:nvPr/>
          </p:nvCxnSpPr>
          <p:spPr>
            <a:xfrm rot="10800000">
              <a:off x="1382651" y="2302054"/>
              <a:ext cx="467708" cy="990932"/>
            </a:xfrm>
            <a:prstGeom prst="straightConnector1">
              <a:avLst/>
            </a:prstGeom>
            <a:noFill/>
            <a:ln w="38100" cap="flat" cmpd="sng">
              <a:solidFill>
                <a:srgbClr val="FFFFFF"/>
              </a:solidFill>
              <a:prstDash val="solid"/>
              <a:round/>
              <a:headEnd type="none" w="sm" len="sm"/>
              <a:tailEnd type="none" w="sm" len="sm"/>
            </a:ln>
          </p:spPr>
        </p:cxnSp>
        <p:cxnSp>
          <p:nvCxnSpPr>
            <p:cNvPr id="191" name="Google Shape;191;p18"/>
            <p:cNvCxnSpPr/>
            <p:nvPr/>
          </p:nvCxnSpPr>
          <p:spPr>
            <a:xfrm rot="10800000">
              <a:off x="3312674" y="6627852"/>
              <a:ext cx="426076" cy="882471"/>
            </a:xfrm>
            <a:prstGeom prst="straightConnector1">
              <a:avLst/>
            </a:prstGeom>
            <a:noFill/>
            <a:ln w="38100" cap="flat" cmpd="sng">
              <a:solidFill>
                <a:srgbClr val="FFFFFF"/>
              </a:solidFill>
              <a:prstDash val="solid"/>
              <a:round/>
              <a:headEnd type="none" w="sm" len="sm"/>
              <a:tailEnd type="none" w="sm" len="sm"/>
            </a:ln>
          </p:spPr>
        </p:cxnSp>
        <p:cxnSp>
          <p:nvCxnSpPr>
            <p:cNvPr id="192" name="Google Shape;192;p18"/>
            <p:cNvCxnSpPr/>
            <p:nvPr/>
          </p:nvCxnSpPr>
          <p:spPr>
            <a:xfrm flipH="1">
              <a:off x="4290804" y="2974074"/>
              <a:ext cx="1182085" cy="1182085"/>
            </a:xfrm>
            <a:prstGeom prst="straightConnector1">
              <a:avLst/>
            </a:prstGeom>
            <a:noFill/>
            <a:ln w="38100" cap="flat" cmpd="sng">
              <a:solidFill>
                <a:srgbClr val="FFFFFF"/>
              </a:solidFill>
              <a:prstDash val="solid"/>
              <a:round/>
              <a:headEnd type="none" w="sm" len="sm"/>
              <a:tailEnd type="none" w="sm" len="sm"/>
            </a:ln>
          </p:spPr>
        </p:cxnSp>
      </p:grpSp>
      <p:sp>
        <p:nvSpPr>
          <p:cNvPr id="194" name="Google Shape;194;p18"/>
          <p:cNvSpPr txBox="1"/>
          <p:nvPr/>
        </p:nvSpPr>
        <p:spPr>
          <a:xfrm>
            <a:off x="4978716" y="1699277"/>
            <a:ext cx="3643598" cy="2456057"/>
          </a:xfrm>
          <a:prstGeom prst="rect">
            <a:avLst/>
          </a:prstGeom>
          <a:noFill/>
          <a:ln>
            <a:noFill/>
          </a:ln>
        </p:spPr>
        <p:txBody>
          <a:bodyPr spcFirstLastPara="1" wrap="square" lIns="0" tIns="0" rIns="0" bIns="0" anchor="t" anchorCtr="0">
            <a:spAutoFit/>
          </a:bodyPr>
          <a:lstStyle/>
          <a:p>
            <a:pPr marL="0" marR="0" lvl="0" indent="0" algn="l" rtl="0">
              <a:lnSpc>
                <a:spcPct val="95002"/>
              </a:lnSpc>
              <a:spcBef>
                <a:spcPts val="0"/>
              </a:spcBef>
              <a:spcAft>
                <a:spcPts val="0"/>
              </a:spcAft>
              <a:buNone/>
            </a:pPr>
            <a:r>
              <a:rPr lang="en-US" sz="2400" dirty="0">
                <a:solidFill>
                  <a:srgbClr val="FFFFFF"/>
                </a:solidFill>
                <a:latin typeface="Palanquin" panose="020B0004020203020204" pitchFamily="34" charset="0"/>
                <a:ea typeface="Archivo Black"/>
                <a:cs typeface="Palanquin" panose="020B0004020203020204" pitchFamily="34" charset="0"/>
                <a:sym typeface="Archivo Black"/>
              </a:rPr>
              <a:t>T</a:t>
            </a:r>
            <a:r>
              <a:rPr lang="en-US" sz="2400" b="0" i="0" u="none" strike="noStrike" cap="none" dirty="0">
                <a:solidFill>
                  <a:srgbClr val="FFFFFF"/>
                </a:solidFill>
                <a:latin typeface="Palanquin" panose="020B0004020203020204" pitchFamily="34" charset="0"/>
                <a:ea typeface="Archivo Black"/>
                <a:cs typeface="Palanquin" panose="020B0004020203020204" pitchFamily="34" charset="0"/>
                <a:sym typeface="Archivo Black"/>
              </a:rPr>
              <a:t>he project focused on performing statistical and visual analysis to identify the factors driving higher mortality and hospitalization rates among the 65+ age group</a:t>
            </a:r>
            <a:endParaRPr lang="en-US" sz="2400" dirty="0">
              <a:latin typeface="Palanquin" panose="020B0004020203020204" pitchFamily="34" charset="0"/>
              <a:cs typeface="Palanquin" panose="020B0004020203020204" pitchFamily="34"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37171"/>
        </a:solidFill>
        <a:effectLst/>
      </p:bgPr>
    </p:bg>
    <p:spTree>
      <p:nvGrpSpPr>
        <p:cNvPr id="1" name="Shape 200"/>
        <p:cNvGrpSpPr/>
        <p:nvPr/>
      </p:nvGrpSpPr>
      <p:grpSpPr>
        <a:xfrm>
          <a:off x="0" y="0"/>
          <a:ext cx="0" cy="0"/>
          <a:chOff x="0" y="0"/>
          <a:chExt cx="0" cy="0"/>
        </a:xfrm>
      </p:grpSpPr>
      <p:pic>
        <p:nvPicPr>
          <p:cNvPr id="201" name="Google Shape;201;p19"/>
          <p:cNvPicPr preferRelativeResize="0"/>
          <p:nvPr/>
        </p:nvPicPr>
        <p:blipFill rotWithShape="1">
          <a:blip r:embed="rId3">
            <a:alphaModFix/>
          </a:blip>
          <a:srcRect l="5766" t="25285" r="5765" b="138"/>
          <a:stretch/>
        </p:blipFill>
        <p:spPr>
          <a:xfrm>
            <a:off x="2955071" y="0"/>
            <a:ext cx="3233857" cy="5143500"/>
          </a:xfrm>
          <a:prstGeom prst="rect">
            <a:avLst/>
          </a:prstGeom>
          <a:noFill/>
          <a:ln>
            <a:noFill/>
          </a:ln>
        </p:spPr>
      </p:pic>
      <p:sp>
        <p:nvSpPr>
          <p:cNvPr id="202" name="Google Shape;202;p19"/>
          <p:cNvSpPr txBox="1"/>
          <p:nvPr/>
        </p:nvSpPr>
        <p:spPr>
          <a:xfrm>
            <a:off x="6489592" y="1816242"/>
            <a:ext cx="2108491" cy="1403461"/>
          </a:xfrm>
          <a:prstGeom prst="rect">
            <a:avLst/>
          </a:prstGeom>
          <a:noFill/>
          <a:ln>
            <a:noFill/>
          </a:ln>
        </p:spPr>
        <p:txBody>
          <a:bodyPr spcFirstLastPara="1" wrap="square" lIns="0" tIns="0" rIns="0" bIns="0" anchor="t" anchorCtr="0">
            <a:spAutoFit/>
          </a:bodyPr>
          <a:lstStyle/>
          <a:p>
            <a:pPr marL="0" marR="0" lvl="0" indent="0" algn="ctr" rtl="0">
              <a:lnSpc>
                <a:spcPct val="95000"/>
              </a:lnSpc>
              <a:spcBef>
                <a:spcPts val="0"/>
              </a:spcBef>
              <a:spcAft>
                <a:spcPts val="0"/>
              </a:spcAft>
              <a:buNone/>
            </a:pPr>
            <a:r>
              <a:rPr lang="en" sz="3200" b="1" dirty="0">
                <a:solidFill>
                  <a:srgbClr val="FFFFFF"/>
                </a:solidFill>
                <a:latin typeface="Palanquin" panose="020B0004020203020204" pitchFamily="34" charset="0"/>
                <a:cs typeface="Palanquin" panose="020B0004020203020204" pitchFamily="34" charset="0"/>
                <a:sym typeface="Archivo Black"/>
              </a:rPr>
              <a:t>Peaked during flu season</a:t>
            </a:r>
            <a:endParaRPr sz="3200" b="1" dirty="0">
              <a:latin typeface="Palanquin" panose="020B0004020203020204" pitchFamily="34" charset="0"/>
              <a:cs typeface="Palanquin" panose="020B0004020203020204" pitchFamily="34" charset="0"/>
            </a:endParaRPr>
          </a:p>
        </p:txBody>
      </p:sp>
      <p:sp>
        <p:nvSpPr>
          <p:cNvPr id="203" name="Google Shape;203;p19"/>
          <p:cNvSpPr txBox="1"/>
          <p:nvPr/>
        </p:nvSpPr>
        <p:spPr>
          <a:xfrm>
            <a:off x="68955" y="2131692"/>
            <a:ext cx="2214603" cy="467820"/>
          </a:xfrm>
          <a:prstGeom prst="rect">
            <a:avLst/>
          </a:prstGeom>
          <a:noFill/>
          <a:ln>
            <a:noFill/>
          </a:ln>
        </p:spPr>
        <p:txBody>
          <a:bodyPr spcFirstLastPara="1" wrap="square" lIns="0" tIns="0" rIns="0" bIns="0" anchor="t" anchorCtr="0">
            <a:spAutoFit/>
          </a:bodyPr>
          <a:lstStyle/>
          <a:p>
            <a:pPr marL="0" marR="0" lvl="0" indent="0" algn="ctr" rtl="0">
              <a:lnSpc>
                <a:spcPct val="95000"/>
              </a:lnSpc>
              <a:spcBef>
                <a:spcPts val="0"/>
              </a:spcBef>
              <a:spcAft>
                <a:spcPts val="0"/>
              </a:spcAft>
              <a:buNone/>
            </a:pPr>
            <a:r>
              <a:rPr lang="en" sz="3200" b="1" dirty="0">
                <a:solidFill>
                  <a:srgbClr val="FFFFFF"/>
                </a:solidFill>
                <a:latin typeface="Palanquin" panose="020B0004020203020204" pitchFamily="34" charset="0"/>
                <a:cs typeface="Palanquin" panose="020B0004020203020204" pitchFamily="34" charset="0"/>
                <a:sym typeface="Archivo Black"/>
              </a:rPr>
              <a:t>Increasing</a:t>
            </a:r>
            <a:r>
              <a:rPr lang="en" sz="3200" dirty="0">
                <a:solidFill>
                  <a:srgbClr val="FFFFFF"/>
                </a:solidFill>
                <a:latin typeface="Archivo Black"/>
                <a:sym typeface="Archivo Black"/>
              </a:rPr>
              <a:t>    </a:t>
            </a:r>
            <a:endParaRPr sz="3200" dirty="0"/>
          </a:p>
        </p:txBody>
      </p:sp>
      <p:sp>
        <p:nvSpPr>
          <p:cNvPr id="204" name="Google Shape;204;p19"/>
          <p:cNvSpPr txBox="1"/>
          <p:nvPr/>
        </p:nvSpPr>
        <p:spPr>
          <a:xfrm>
            <a:off x="6647428" y="3285105"/>
            <a:ext cx="1682400" cy="1592744"/>
          </a:xfrm>
          <a:prstGeom prst="rect">
            <a:avLst/>
          </a:prstGeom>
          <a:noFill/>
          <a:ln>
            <a:noFill/>
          </a:ln>
        </p:spPr>
        <p:txBody>
          <a:bodyPr spcFirstLastPara="1" wrap="square" lIns="0" tIns="0" rIns="0" bIns="0" anchor="t" anchorCtr="0">
            <a:spAutoFit/>
          </a:bodyPr>
          <a:lstStyle/>
          <a:p>
            <a:pPr marL="0" marR="0" lvl="0" indent="0" algn="ctr" rtl="0">
              <a:lnSpc>
                <a:spcPct val="115000"/>
              </a:lnSpc>
              <a:spcBef>
                <a:spcPts val="0"/>
              </a:spcBef>
              <a:spcAft>
                <a:spcPts val="0"/>
              </a:spcAft>
              <a:buNone/>
            </a:pPr>
            <a:r>
              <a:rPr lang="en" sz="1800" dirty="0">
                <a:solidFill>
                  <a:srgbClr val="FFFFFF"/>
                </a:solidFill>
                <a:latin typeface="Palanquin"/>
                <a:cs typeface="Palanquin"/>
                <a:sym typeface="Palanquin"/>
              </a:rPr>
              <a:t>This </a:t>
            </a:r>
            <a:r>
              <a:rPr lang="en-US" sz="1800" dirty="0">
                <a:solidFill>
                  <a:srgbClr val="FFFFFF"/>
                </a:solidFill>
                <a:latin typeface="Palanquin"/>
                <a:cs typeface="Palanquin"/>
                <a:sym typeface="Palanquin"/>
              </a:rPr>
              <a:t>indicated a continued burden on the healthcare system</a:t>
            </a:r>
            <a:endParaRPr sz="1800" dirty="0"/>
          </a:p>
        </p:txBody>
      </p:sp>
      <p:sp>
        <p:nvSpPr>
          <p:cNvPr id="205" name="Google Shape;205;p19"/>
          <p:cNvSpPr txBox="1"/>
          <p:nvPr/>
        </p:nvSpPr>
        <p:spPr>
          <a:xfrm>
            <a:off x="454192" y="2932867"/>
            <a:ext cx="2042379" cy="1911292"/>
          </a:xfrm>
          <a:prstGeom prst="rect">
            <a:avLst/>
          </a:prstGeom>
          <a:noFill/>
          <a:ln>
            <a:noFill/>
          </a:ln>
        </p:spPr>
        <p:txBody>
          <a:bodyPr spcFirstLastPara="1" wrap="square" lIns="0" tIns="0" rIns="0" bIns="0" anchor="t" anchorCtr="0">
            <a:spAutoFit/>
          </a:bodyPr>
          <a:lstStyle/>
          <a:p>
            <a:pPr marL="0" marR="0" lvl="0" indent="0" algn="ctr" rtl="0">
              <a:lnSpc>
                <a:spcPct val="115000"/>
              </a:lnSpc>
              <a:spcBef>
                <a:spcPts val="0"/>
              </a:spcBef>
              <a:spcAft>
                <a:spcPts val="0"/>
              </a:spcAft>
              <a:buNone/>
            </a:pPr>
            <a:r>
              <a:rPr lang="en-US" sz="1800" dirty="0">
                <a:solidFill>
                  <a:schemeClr val="bg2"/>
                </a:solidFill>
                <a:effectLst/>
                <a:latin typeface="Palanquin" panose="020B0004020203020204" pitchFamily="34" charset="0"/>
                <a:ea typeface="Calibri" panose="020F0502020204030204" pitchFamily="34" charset="0"/>
                <a:cs typeface="Palanquin" panose="020B0004020203020204" pitchFamily="34" charset="0"/>
              </a:rPr>
              <a:t>65+ age group shows an increasing trend from 2012 to 2017 before stabilizing in recent years</a:t>
            </a:r>
            <a:endParaRPr sz="1800" dirty="0">
              <a:solidFill>
                <a:schemeClr val="bg2"/>
              </a:solidFill>
              <a:latin typeface="Palanquin" panose="020B0004020203020204" pitchFamily="34" charset="0"/>
              <a:cs typeface="Palanquin" panose="020B0004020203020204" pitchFamily="34" charset="0"/>
            </a:endParaRPr>
          </a:p>
        </p:txBody>
      </p:sp>
      <p:sp>
        <p:nvSpPr>
          <p:cNvPr id="206" name="Google Shape;206;p19"/>
          <p:cNvSpPr txBox="1"/>
          <p:nvPr/>
        </p:nvSpPr>
        <p:spPr>
          <a:xfrm>
            <a:off x="109258" y="1292904"/>
            <a:ext cx="2387313" cy="430887"/>
          </a:xfrm>
          <a:prstGeom prst="rect">
            <a:avLst/>
          </a:prstGeom>
          <a:noFill/>
          <a:ln>
            <a:noFill/>
          </a:ln>
        </p:spPr>
        <p:txBody>
          <a:bodyPr spcFirstLastPara="1" wrap="square" lIns="0" tIns="0" rIns="0" bIns="0" anchor="t" anchorCtr="0">
            <a:spAutoFit/>
          </a:bodyPr>
          <a:lstStyle/>
          <a:p>
            <a:pPr marL="0" marR="0" lvl="0" indent="0" algn="ctr" rtl="0">
              <a:lnSpc>
                <a:spcPct val="139995"/>
              </a:lnSpc>
              <a:spcBef>
                <a:spcPts val="0"/>
              </a:spcBef>
              <a:spcAft>
                <a:spcPts val="0"/>
              </a:spcAft>
              <a:buNone/>
            </a:pPr>
            <a:r>
              <a:rPr lang="en-US" sz="2000" b="0" i="0" u="none" strike="noStrike" cap="none" dirty="0">
                <a:solidFill>
                  <a:srgbClr val="92FFD5"/>
                </a:solidFill>
                <a:latin typeface="Palanquin Dark"/>
                <a:ea typeface="Palanquin Dark"/>
                <a:cs typeface="Palanquin Dark"/>
                <a:sym typeface="Palanquin Dark"/>
              </a:rPr>
              <a:t>Mortality Rate Trend</a:t>
            </a:r>
            <a:endParaRPr sz="2000" dirty="0"/>
          </a:p>
        </p:txBody>
      </p:sp>
      <p:sp>
        <p:nvSpPr>
          <p:cNvPr id="207" name="Google Shape;207;p19"/>
          <p:cNvSpPr txBox="1"/>
          <p:nvPr/>
        </p:nvSpPr>
        <p:spPr>
          <a:xfrm>
            <a:off x="5542123" y="862017"/>
            <a:ext cx="2771644" cy="861774"/>
          </a:xfrm>
          <a:prstGeom prst="rect">
            <a:avLst/>
          </a:prstGeom>
          <a:noFill/>
          <a:ln>
            <a:noFill/>
          </a:ln>
        </p:spPr>
        <p:txBody>
          <a:bodyPr spcFirstLastPara="1" wrap="square" lIns="0" tIns="0" rIns="0" bIns="0" anchor="t" anchorCtr="0">
            <a:spAutoFit/>
          </a:bodyPr>
          <a:lstStyle/>
          <a:p>
            <a:pPr marL="0" marR="0" lvl="0" indent="0" algn="ctr" rtl="0">
              <a:lnSpc>
                <a:spcPct val="139995"/>
              </a:lnSpc>
              <a:spcBef>
                <a:spcPts val="0"/>
              </a:spcBef>
              <a:spcAft>
                <a:spcPts val="0"/>
              </a:spcAft>
              <a:buNone/>
            </a:pPr>
            <a:r>
              <a:rPr lang="en-US" sz="2000" b="0" i="0" u="none" strike="noStrike" cap="none" dirty="0">
                <a:solidFill>
                  <a:srgbClr val="92FFD5"/>
                </a:solidFill>
                <a:latin typeface="Palanquin Dark"/>
                <a:ea typeface="Palanquin Dark"/>
                <a:cs typeface="Palanquin Dark"/>
                <a:sym typeface="Palanquin Dark"/>
              </a:rPr>
              <a:t>	Hospitalization Rate </a:t>
            </a:r>
            <a:endParaRPr sz="2000" dirty="0"/>
          </a:p>
        </p:txBody>
      </p:sp>
      <p:sp>
        <p:nvSpPr>
          <p:cNvPr id="2" name="Arrow: Up 1">
            <a:extLst>
              <a:ext uri="{FF2B5EF4-FFF2-40B4-BE49-F238E27FC236}">
                <a16:creationId xmlns:a16="http://schemas.microsoft.com/office/drawing/2014/main" id="{1F93E864-CA86-62AB-B668-F788120EBB1B}"/>
              </a:ext>
            </a:extLst>
          </p:cNvPr>
          <p:cNvSpPr/>
          <p:nvPr/>
        </p:nvSpPr>
        <p:spPr>
          <a:xfrm>
            <a:off x="8493483" y="1995725"/>
            <a:ext cx="581562" cy="739754"/>
          </a:xfrm>
          <a:prstGeom prst="up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3" name="Arrow: Up 2">
            <a:extLst>
              <a:ext uri="{FF2B5EF4-FFF2-40B4-BE49-F238E27FC236}">
                <a16:creationId xmlns:a16="http://schemas.microsoft.com/office/drawing/2014/main" id="{B52B3954-C706-B0CC-F20F-2286E0E3C9E3}"/>
              </a:ext>
            </a:extLst>
          </p:cNvPr>
          <p:cNvSpPr/>
          <p:nvPr/>
        </p:nvSpPr>
        <p:spPr>
          <a:xfrm>
            <a:off x="2288194" y="1859758"/>
            <a:ext cx="581562" cy="739754"/>
          </a:xfrm>
          <a:prstGeom prst="up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37171"/>
        </a:solidFill>
        <a:effectLst/>
      </p:bgPr>
    </p:bg>
    <p:spTree>
      <p:nvGrpSpPr>
        <p:cNvPr id="1" name="Shape 211"/>
        <p:cNvGrpSpPr/>
        <p:nvPr/>
      </p:nvGrpSpPr>
      <p:grpSpPr>
        <a:xfrm>
          <a:off x="0" y="0"/>
          <a:ext cx="0" cy="0"/>
          <a:chOff x="0" y="0"/>
          <a:chExt cx="0" cy="0"/>
        </a:xfrm>
      </p:grpSpPr>
      <p:sp>
        <p:nvSpPr>
          <p:cNvPr id="212" name="Google Shape;212;p20"/>
          <p:cNvSpPr txBox="1"/>
          <p:nvPr/>
        </p:nvSpPr>
        <p:spPr>
          <a:xfrm>
            <a:off x="3458829" y="54148"/>
            <a:ext cx="2226342" cy="453201"/>
          </a:xfrm>
          <a:prstGeom prst="rect">
            <a:avLst/>
          </a:prstGeom>
          <a:noFill/>
          <a:ln>
            <a:noFill/>
          </a:ln>
        </p:spPr>
        <p:txBody>
          <a:bodyPr spcFirstLastPara="1" wrap="square" lIns="0" tIns="0" rIns="0" bIns="0" anchor="t" anchorCtr="0">
            <a:spAutoFit/>
          </a:bodyPr>
          <a:lstStyle/>
          <a:p>
            <a:pPr marL="0" marR="0" lvl="0" indent="0" algn="l" rtl="0">
              <a:lnSpc>
                <a:spcPct val="95002"/>
              </a:lnSpc>
              <a:spcBef>
                <a:spcPts val="0"/>
              </a:spcBef>
              <a:spcAft>
                <a:spcPts val="0"/>
              </a:spcAft>
              <a:buNone/>
            </a:pPr>
            <a:r>
              <a:rPr lang="en" sz="3100" b="1" i="0" u="none" strike="noStrike" cap="none" dirty="0">
                <a:solidFill>
                  <a:srgbClr val="FFFFFF"/>
                </a:solidFill>
                <a:latin typeface="Palanquin" panose="020B0004020203020204" pitchFamily="34" charset="0"/>
                <a:ea typeface="Archivo Black"/>
                <a:cs typeface="Palanquin" panose="020B0004020203020204" pitchFamily="34" charset="0"/>
                <a:sym typeface="Archivo Black"/>
              </a:rPr>
              <a:t>Analysis</a:t>
            </a:r>
            <a:endParaRPr sz="700" b="1" dirty="0">
              <a:latin typeface="Palanquin" panose="020B0004020203020204" pitchFamily="34" charset="0"/>
              <a:cs typeface="Palanquin" panose="020B0004020203020204" pitchFamily="34" charset="0"/>
            </a:endParaRPr>
          </a:p>
        </p:txBody>
      </p:sp>
      <p:pic>
        <p:nvPicPr>
          <p:cNvPr id="3" name="Picture 2">
            <a:extLst>
              <a:ext uri="{FF2B5EF4-FFF2-40B4-BE49-F238E27FC236}">
                <a16:creationId xmlns:a16="http://schemas.microsoft.com/office/drawing/2014/main" id="{97062DB1-3086-3D9B-C697-5CBA7FFA9129}"/>
              </a:ext>
            </a:extLst>
          </p:cNvPr>
          <p:cNvPicPr>
            <a:picLocks noChangeAspect="1"/>
          </p:cNvPicPr>
          <p:nvPr/>
        </p:nvPicPr>
        <p:blipFill>
          <a:blip r:embed="rId3"/>
          <a:stretch>
            <a:fillRect/>
          </a:stretch>
        </p:blipFill>
        <p:spPr>
          <a:xfrm>
            <a:off x="1793189" y="502394"/>
            <a:ext cx="4229102" cy="3432849"/>
          </a:xfrm>
          <a:prstGeom prst="rect">
            <a:avLst/>
          </a:prstGeom>
        </p:spPr>
      </p:pic>
      <p:sp>
        <p:nvSpPr>
          <p:cNvPr id="2" name="Rectangle 1">
            <a:extLst>
              <a:ext uri="{FF2B5EF4-FFF2-40B4-BE49-F238E27FC236}">
                <a16:creationId xmlns:a16="http://schemas.microsoft.com/office/drawing/2014/main" id="{23B1DCD2-2A7E-7523-814D-5D6B5F88A8FC}"/>
              </a:ext>
            </a:extLst>
          </p:cNvPr>
          <p:cNvSpPr>
            <a:spLocks noChangeArrowheads="1"/>
          </p:cNvSpPr>
          <p:nvPr/>
        </p:nvSpPr>
        <p:spPr bwMode="auto">
          <a:xfrm>
            <a:off x="1666557" y="4161119"/>
            <a:ext cx="4978927"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Palanquin" panose="020B0004020203020204" pitchFamily="34" charset="0"/>
                <a:cs typeface="Palanquin" panose="020B0004020203020204" pitchFamily="34" charset="0"/>
              </a:rPr>
              <a:t>The charts showcases: </a:t>
            </a:r>
          </a:p>
          <a:p>
            <a:pPr marL="171450" marR="0" lvl="0" indent="-17145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lang="en-US" altLang="en-US" sz="1200" dirty="0">
                <a:solidFill>
                  <a:schemeClr val="tx1"/>
                </a:solidFill>
                <a:latin typeface="Palanquin" panose="020B0004020203020204" pitchFamily="34" charset="0"/>
                <a:cs typeface="Palanquin" panose="020B0004020203020204" pitchFamily="34" charset="0"/>
              </a:rPr>
              <a:t> </a:t>
            </a:r>
            <a:r>
              <a:rPr kumimoji="0" lang="en-US" altLang="en-US" sz="1200" b="0" i="0" u="none" strike="noStrike" cap="none" normalizeH="0" baseline="0" dirty="0">
                <a:ln>
                  <a:noFill/>
                </a:ln>
                <a:solidFill>
                  <a:schemeClr val="tx1"/>
                </a:solidFill>
                <a:effectLst/>
                <a:latin typeface="Palanquin" panose="020B0004020203020204" pitchFamily="34" charset="0"/>
                <a:cs typeface="Palanquin" panose="020B0004020203020204" pitchFamily="34" charset="0"/>
              </a:rPr>
              <a:t>the need for staff to administer high level of vaccination</a:t>
            </a:r>
          </a:p>
          <a:p>
            <a:pPr marL="171450" marR="0" lvl="0" indent="-17145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n-US" altLang="en-US" sz="1200" b="0" i="0" u="none" strike="noStrike" cap="none" normalizeH="0" baseline="0" dirty="0">
                <a:ln>
                  <a:noFill/>
                </a:ln>
                <a:solidFill>
                  <a:schemeClr val="tx1"/>
                </a:solidFill>
                <a:effectLst/>
                <a:latin typeface="Palanquin" panose="020B0004020203020204" pitchFamily="34" charset="0"/>
                <a:cs typeface="Palanquin" panose="020B0004020203020204" pitchFamily="34" charset="0"/>
              </a:rPr>
              <a:t>the geographical distribution of staffing locations within the organization</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11">
          <a:extLst>
            <a:ext uri="{FF2B5EF4-FFF2-40B4-BE49-F238E27FC236}">
              <a16:creationId xmlns:a16="http://schemas.microsoft.com/office/drawing/2014/main" id="{0BE96D0F-A932-FD20-5ACF-D5CC60278EEF}"/>
            </a:ext>
          </a:extLst>
        </p:cNvPr>
        <p:cNvGrpSpPr/>
        <p:nvPr/>
      </p:nvGrpSpPr>
      <p:grpSpPr>
        <a:xfrm>
          <a:off x="0" y="0"/>
          <a:ext cx="0" cy="0"/>
          <a:chOff x="0" y="0"/>
          <a:chExt cx="0" cy="0"/>
        </a:xfrm>
      </p:grpSpPr>
      <p:sp>
        <p:nvSpPr>
          <p:cNvPr id="212" name="Google Shape;212;p20">
            <a:extLst>
              <a:ext uri="{FF2B5EF4-FFF2-40B4-BE49-F238E27FC236}">
                <a16:creationId xmlns:a16="http://schemas.microsoft.com/office/drawing/2014/main" id="{09118587-549E-7C7B-62B3-0C1B3A04851E}"/>
              </a:ext>
            </a:extLst>
          </p:cNvPr>
          <p:cNvSpPr txBox="1"/>
          <p:nvPr/>
        </p:nvSpPr>
        <p:spPr>
          <a:xfrm>
            <a:off x="3840486" y="246033"/>
            <a:ext cx="2226342" cy="453201"/>
          </a:xfrm>
          <a:prstGeom prst="rect">
            <a:avLst/>
          </a:prstGeom>
          <a:noFill/>
          <a:ln>
            <a:noFill/>
          </a:ln>
        </p:spPr>
        <p:txBody>
          <a:bodyPr spcFirstLastPara="1" wrap="square" lIns="0" tIns="0" rIns="0" bIns="0" anchor="t" anchorCtr="0">
            <a:spAutoFit/>
          </a:bodyPr>
          <a:lstStyle/>
          <a:p>
            <a:pPr marL="0" marR="0" lvl="0" indent="0" algn="l" rtl="0">
              <a:lnSpc>
                <a:spcPct val="95002"/>
              </a:lnSpc>
              <a:spcBef>
                <a:spcPts val="0"/>
              </a:spcBef>
              <a:spcAft>
                <a:spcPts val="0"/>
              </a:spcAft>
              <a:buNone/>
            </a:pPr>
            <a:r>
              <a:rPr lang="en" sz="3100" b="1" i="0" u="none" strike="noStrike" cap="none" dirty="0">
                <a:solidFill>
                  <a:srgbClr val="FFFFFF"/>
                </a:solidFill>
                <a:latin typeface="Palanquin" panose="020B0004020203020204" pitchFamily="34" charset="0"/>
                <a:ea typeface="Archivo Black"/>
                <a:cs typeface="Palanquin" panose="020B0004020203020204" pitchFamily="34" charset="0"/>
                <a:sym typeface="Archivo Black"/>
              </a:rPr>
              <a:t>Analysis</a:t>
            </a:r>
            <a:endParaRPr sz="700" b="1" dirty="0">
              <a:latin typeface="Palanquin" panose="020B0004020203020204" pitchFamily="34" charset="0"/>
              <a:cs typeface="Palanquin" panose="020B0004020203020204" pitchFamily="34" charset="0"/>
            </a:endParaRPr>
          </a:p>
        </p:txBody>
      </p:sp>
      <p:pic>
        <p:nvPicPr>
          <p:cNvPr id="3" name="Picture 2">
            <a:extLst>
              <a:ext uri="{FF2B5EF4-FFF2-40B4-BE49-F238E27FC236}">
                <a16:creationId xmlns:a16="http://schemas.microsoft.com/office/drawing/2014/main" id="{84CB4A12-5C33-944B-5A30-6B87E187EBB8}"/>
              </a:ext>
            </a:extLst>
          </p:cNvPr>
          <p:cNvPicPr>
            <a:picLocks noChangeAspect="1"/>
          </p:cNvPicPr>
          <p:nvPr/>
        </p:nvPicPr>
        <p:blipFill>
          <a:blip r:embed="rId3"/>
          <a:stretch>
            <a:fillRect/>
          </a:stretch>
        </p:blipFill>
        <p:spPr>
          <a:xfrm>
            <a:off x="2422551" y="640622"/>
            <a:ext cx="4298897" cy="3516304"/>
          </a:xfrm>
          <a:prstGeom prst="rect">
            <a:avLst/>
          </a:prstGeom>
        </p:spPr>
      </p:pic>
      <p:sp>
        <p:nvSpPr>
          <p:cNvPr id="2" name="Rectangle 1">
            <a:extLst>
              <a:ext uri="{FF2B5EF4-FFF2-40B4-BE49-F238E27FC236}">
                <a16:creationId xmlns:a16="http://schemas.microsoft.com/office/drawing/2014/main" id="{8364A7B6-52B1-C2D8-92EF-84FBEB5E6079}"/>
              </a:ext>
            </a:extLst>
          </p:cNvPr>
          <p:cNvSpPr>
            <a:spLocks noChangeArrowheads="1"/>
          </p:cNvSpPr>
          <p:nvPr/>
        </p:nvSpPr>
        <p:spPr bwMode="auto">
          <a:xfrm>
            <a:off x="2586209" y="4064593"/>
            <a:ext cx="3917830" cy="1107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R="0" lvl="0" algn="l" defTabSz="914400" rtl="0" eaLnBrk="0" fontAlgn="base" latinLnBrk="0" hangingPunct="0">
              <a:lnSpc>
                <a:spcPct val="100000"/>
              </a:lnSpc>
              <a:spcBef>
                <a:spcPct val="0"/>
              </a:spcBef>
              <a:spcAft>
                <a:spcPct val="0"/>
              </a:spcAft>
              <a:buClrTx/>
              <a:buSzTx/>
              <a:tabLst/>
            </a:pPr>
            <a:r>
              <a:rPr kumimoji="0" lang="en-US" altLang="en-US" sz="1200" b="0" i="0" u="none" strike="noStrike" cap="none" normalizeH="0" baseline="0" dirty="0">
                <a:ln>
                  <a:noFill/>
                </a:ln>
                <a:solidFill>
                  <a:schemeClr val="tx1"/>
                </a:solidFill>
                <a:effectLst/>
                <a:latin typeface="Palanquin" panose="020B0004020203020204" pitchFamily="34" charset="0"/>
                <a:cs typeface="Palanquin" panose="020B0004020203020204" pitchFamily="34" charset="0"/>
              </a:rPr>
              <a:t>The Graphs indicate:</a:t>
            </a:r>
          </a:p>
          <a:p>
            <a:pPr marL="171450" marR="0" lvl="0" indent="-17145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n-US" altLang="en-US" sz="1200" b="0" i="0" u="none" strike="noStrike" cap="none" normalizeH="0" baseline="0" dirty="0">
                <a:ln>
                  <a:noFill/>
                </a:ln>
                <a:solidFill>
                  <a:schemeClr val="tx1"/>
                </a:solidFill>
                <a:effectLst/>
                <a:latin typeface="Palanquin" panose="020B0004020203020204" pitchFamily="34" charset="0"/>
                <a:cs typeface="Palanquin" panose="020B0004020203020204" pitchFamily="34" charset="0"/>
              </a:rPr>
              <a:t> The change/impact on staff</a:t>
            </a:r>
          </a:p>
          <a:p>
            <a:pPr marL="171450" marR="0" lvl="0" indent="-17145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n-US" altLang="en-US" sz="1200" b="0" i="0" u="none" strike="noStrike" cap="none" normalizeH="0" baseline="0" dirty="0">
                <a:ln>
                  <a:noFill/>
                </a:ln>
                <a:solidFill>
                  <a:schemeClr val="tx1"/>
                </a:solidFill>
                <a:effectLst/>
                <a:latin typeface="Palanquin" panose="020B0004020203020204" pitchFamily="34" charset="0"/>
                <a:cs typeface="Palanquin" panose="020B0004020203020204" pitchFamily="34" charset="0"/>
              </a:rPr>
              <a:t>Showing the death distribution among different states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031955251"/>
      </p:ext>
    </p:extLst>
  </p:cSld>
  <p:clrMapOvr>
    <a:masterClrMapping/>
  </p:clrMapOvr>
</p:sld>
</file>

<file path=ppt/theme/theme1.xml><?xml version="1.0" encoding="utf-8"?>
<a:theme xmlns:a="http://schemas.openxmlformats.org/drawingml/2006/main" name="Simple Light">
  <a:themeElements>
    <a:clrScheme name="Simple Light">
      <a:dk1>
        <a:srgbClr val="92FFD5"/>
      </a:dk1>
      <a:lt1>
        <a:srgbClr val="037171"/>
      </a:lt1>
      <a:dk2>
        <a:srgbClr val="FFFFFF"/>
      </a:dk2>
      <a:lt2>
        <a:srgbClr val="888888"/>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242</TotalTime>
  <Words>798</Words>
  <Application>Microsoft Office PowerPoint</Application>
  <PresentationFormat>On-screen Show (16:9)</PresentationFormat>
  <Paragraphs>72</Paragraphs>
  <Slides>16</Slides>
  <Notes>16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vt:i4>
      </vt:variant>
    </vt:vector>
  </HeadingPairs>
  <TitlesOfParts>
    <vt:vector size="23" baseType="lpstr">
      <vt:lpstr>Palanquin Dark</vt:lpstr>
      <vt:lpstr>Wingdings</vt:lpstr>
      <vt:lpstr>Archivo Black</vt:lpstr>
      <vt:lpstr>Arial</vt:lpstr>
      <vt:lpstr>Palanquin</vt:lpstr>
      <vt:lpstr>Calibri</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Admin</dc:creator>
  <cp:lastModifiedBy>ridoy jaman</cp:lastModifiedBy>
  <cp:revision>13</cp:revision>
  <dcterms:modified xsi:type="dcterms:W3CDTF">2025-02-18T13:57:13Z</dcterms:modified>
</cp:coreProperties>
</file>